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384" r:id="rId2"/>
    <p:sldId id="396" r:id="rId3"/>
    <p:sldId id="2144330732" r:id="rId4"/>
    <p:sldId id="2144330779" r:id="rId5"/>
    <p:sldId id="2144330412" r:id="rId6"/>
    <p:sldId id="259" r:id="rId7"/>
    <p:sldId id="2134803400" r:id="rId8"/>
    <p:sldId id="2144330734" r:id="rId9"/>
    <p:sldId id="2144330740" r:id="rId10"/>
    <p:sldId id="2144330741" r:id="rId11"/>
    <p:sldId id="2144330742" r:id="rId12"/>
    <p:sldId id="2144330731" r:id="rId13"/>
    <p:sldId id="2144330778" r:id="rId14"/>
    <p:sldId id="2144330780" r:id="rId15"/>
    <p:sldId id="2134803399" r:id="rId16"/>
    <p:sldId id="2144330781" r:id="rId17"/>
    <p:sldId id="386" r:id="rId18"/>
    <p:sldId id="2144330782" r:id="rId19"/>
    <p:sldId id="2134803402" r:id="rId20"/>
    <p:sldId id="2144330750" r:id="rId21"/>
    <p:sldId id="2144330759" r:id="rId22"/>
    <p:sldId id="2144330762" r:id="rId23"/>
    <p:sldId id="2144330802" r:id="rId24"/>
    <p:sldId id="2144330743" r:id="rId25"/>
    <p:sldId id="2144330763" r:id="rId26"/>
    <p:sldId id="2144330765" r:id="rId27"/>
    <p:sldId id="2144330764" r:id="rId28"/>
    <p:sldId id="2144330783" r:id="rId29"/>
    <p:sldId id="2144330784" r:id="rId30"/>
    <p:sldId id="2144330785" r:id="rId31"/>
    <p:sldId id="2144330786" r:id="rId32"/>
    <p:sldId id="2144330787" r:id="rId33"/>
    <p:sldId id="2144330788" r:id="rId34"/>
    <p:sldId id="2144330789" r:id="rId35"/>
    <p:sldId id="2144330790" r:id="rId36"/>
    <p:sldId id="2144330791" r:id="rId37"/>
    <p:sldId id="2144330792" r:id="rId38"/>
    <p:sldId id="2144330755" r:id="rId39"/>
    <p:sldId id="2144330761" r:id="rId40"/>
    <p:sldId id="2144330797" r:id="rId41"/>
    <p:sldId id="2144330804" r:id="rId42"/>
    <p:sldId id="2144330777" r:id="rId43"/>
    <p:sldId id="2144330794" r:id="rId44"/>
    <p:sldId id="2144330796" r:id="rId45"/>
    <p:sldId id="2144330799" r:id="rId46"/>
    <p:sldId id="2144330800" r:id="rId47"/>
    <p:sldId id="2144330772" r:id="rId48"/>
    <p:sldId id="2144330803" r:id="rId49"/>
    <p:sldId id="2144330756" r:id="rId50"/>
    <p:sldId id="2144330757" r:id="rId51"/>
    <p:sldId id="2144330801" r:id="rId52"/>
    <p:sldId id="2144330749" r:id="rId53"/>
    <p:sldId id="2144330744" r:id="rId54"/>
    <p:sldId id="2144330751" r:id="rId55"/>
    <p:sldId id="2144330773" r:id="rId56"/>
    <p:sldId id="2144330775" r:id="rId57"/>
    <p:sldId id="2144330776" r:id="rId58"/>
    <p:sldId id="2144330283" r:id="rId59"/>
    <p:sldId id="2144330758" r:id="rId60"/>
    <p:sldId id="394" r:id="rId61"/>
  </p:sldIdLst>
  <p:sldSz cx="12192000" cy="6858000"/>
  <p:notesSz cx="6858000" cy="9144000"/>
  <p:embeddedFontLst>
    <p:embeddedFont>
      <p:font typeface="하나2.0 B" panose="020B0600000101010101" charset="-127"/>
      <p:regular r:id="rId63"/>
    </p:embeddedFont>
    <p:embeddedFont>
      <p:font typeface="하나2.0 CM" panose="020B0600000101010101" charset="-127"/>
      <p:regular r:id="rId64"/>
    </p:embeddedFont>
    <p:embeddedFont>
      <p:font typeface="하나2.0 H" panose="020B0600000101010101" charset="-127"/>
      <p:regular r:id="rId65"/>
    </p:embeddedFont>
    <p:embeddedFont>
      <p:font typeface="하나2.0 L" panose="020B0600000101010101" charset="-127"/>
      <p:regular r:id="rId66"/>
    </p:embeddedFont>
    <p:embeddedFont>
      <p:font typeface="하나2.0 M" panose="020B0600000101010101" charset="-127"/>
      <p:regular r:id="rId67"/>
    </p:embeddedFont>
    <p:embeddedFont>
      <p:font typeface="하나2.0 R" panose="020B0600000101010101" charset="-127"/>
      <p:regular r:id="rId68"/>
    </p:embeddedFont>
    <p:embeddedFont>
      <p:font typeface="Georgia" panose="02040502050405020303" pitchFamily="18" charset="0"/>
      <p:regular r:id="rId69"/>
      <p:bold r:id="rId70"/>
      <p:italic r:id="rId71"/>
      <p:boldItalic r:id="rId72"/>
    </p:embeddedFont>
    <p:embeddedFont>
      <p:font typeface="Merriweather" panose="00000500000000000000" pitchFamily="2" charset="0"/>
      <p:regular r:id="rId73"/>
      <p:bold r:id="rId74"/>
      <p:italic r:id="rId75"/>
      <p:boldItalic r:id="rId76"/>
    </p:embeddedFont>
    <p:embeddedFont>
      <p:font typeface="montserrat" panose="00000500000000000000" pitchFamily="2" charset="0"/>
      <p:regular r:id="rId77"/>
      <p:bold r:id="rId78"/>
      <p:italic r:id="rId79"/>
      <p:boldItalic r:id="rId80"/>
    </p:embeddedFont>
    <p:embeddedFont>
      <p:font typeface="Roboto" panose="02000000000000000000" pitchFamily="2" charset="0"/>
      <p:regular r:id="rId81"/>
      <p:bold r:id="rId82"/>
      <p:italic r:id="rId83"/>
      <p:boldItalic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맑은 고딕" panose="020B0503020000020004" pitchFamily="50" charset="-127"/>
      <p:regular r:id="rId89"/>
      <p:bold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93E30A-C04A-4922-B965-663C55411384}">
          <p14:sldIdLst>
            <p14:sldId id="384"/>
            <p14:sldId id="396"/>
            <p14:sldId id="2144330732"/>
          </p14:sldIdLst>
        </p14:section>
        <p14:section name="개요" id="{A0DA8331-53D9-4BCE-B4D9-FF93BA952B13}">
          <p14:sldIdLst>
            <p14:sldId id="2144330779"/>
            <p14:sldId id="2144330412"/>
            <p14:sldId id="259"/>
            <p14:sldId id="2134803400"/>
            <p14:sldId id="2144330734"/>
            <p14:sldId id="2144330740"/>
            <p14:sldId id="2144330741"/>
            <p14:sldId id="2144330742"/>
            <p14:sldId id="2144330731"/>
            <p14:sldId id="2144330778"/>
          </p14:sldIdLst>
        </p14:section>
        <p14:section name="팀 구성 및 역할" id="{39EF2A05-0E02-4FA5-9A7C-E8C5BDF33DE6}">
          <p14:sldIdLst>
            <p14:sldId id="2144330780"/>
            <p14:sldId id="2134803399"/>
          </p14:sldIdLst>
        </p14:section>
        <p14:section name="수행 절차 및 방법" id="{CC0007A7-D041-48C6-B858-4873C2B71981}">
          <p14:sldIdLst>
            <p14:sldId id="2144330781"/>
            <p14:sldId id="386"/>
          </p14:sldIdLst>
        </p14:section>
        <p14:section name="수행결과" id="{087E9AA4-A088-42F7-AD75-2323BDD7E139}">
          <p14:sldIdLst>
            <p14:sldId id="2144330782"/>
            <p14:sldId id="2134803402"/>
            <p14:sldId id="2144330750"/>
            <p14:sldId id="2144330759"/>
            <p14:sldId id="2144330762"/>
            <p14:sldId id="2144330802"/>
            <p14:sldId id="2144330743"/>
            <p14:sldId id="2144330763"/>
            <p14:sldId id="2144330765"/>
            <p14:sldId id="2144330764"/>
            <p14:sldId id="2144330783"/>
            <p14:sldId id="2144330784"/>
            <p14:sldId id="2144330785"/>
            <p14:sldId id="2144330786"/>
            <p14:sldId id="2144330787"/>
            <p14:sldId id="2144330788"/>
            <p14:sldId id="2144330789"/>
            <p14:sldId id="2144330790"/>
            <p14:sldId id="2144330791"/>
            <p14:sldId id="2144330792"/>
            <p14:sldId id="2144330755"/>
            <p14:sldId id="2144330761"/>
            <p14:sldId id="2144330797"/>
            <p14:sldId id="2144330804"/>
            <p14:sldId id="2144330777"/>
            <p14:sldId id="2144330794"/>
            <p14:sldId id="2144330796"/>
            <p14:sldId id="2144330799"/>
            <p14:sldId id="2144330800"/>
            <p14:sldId id="2144330772"/>
            <p14:sldId id="2144330803"/>
            <p14:sldId id="2144330756"/>
            <p14:sldId id="2144330757"/>
          </p14:sldIdLst>
        </p14:section>
        <p14:section name="자체 평가 의견" id="{CB493267-E131-4EA5-8A56-250B07EB46AE}">
          <p14:sldIdLst>
            <p14:sldId id="2144330801"/>
            <p14:sldId id="2144330749"/>
            <p14:sldId id="2144330744"/>
            <p14:sldId id="2144330751"/>
            <p14:sldId id="2144330773"/>
            <p14:sldId id="2144330775"/>
            <p14:sldId id="2144330776"/>
            <p14:sldId id="2144330283"/>
            <p14:sldId id="2144330758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67AFFC-B659-BA98-573D-DC7E199CD089}" name="하나로 H035" initials="하H" userId="S::h035@alpacoedu.onmicrosoft.com::1d68ae3f-74df-4ad5-a25e-2afee3cbf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008485"/>
    <a:srgbClr val="E90061"/>
    <a:srgbClr val="F6F6F6"/>
    <a:srgbClr val="AD9A5F"/>
    <a:srgbClr val="FAFAFA"/>
    <a:srgbClr val="EBF5F5"/>
    <a:srgbClr val="CCE6E7"/>
    <a:srgbClr val="F9F9F9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1" autoAdjust="0"/>
    <p:restoredTop sz="75986" autoAdjust="0"/>
  </p:normalViewPr>
  <p:slideViewPr>
    <p:cSldViewPr snapToGrid="0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95" Type="http://schemas.microsoft.com/office/2018/10/relationships/authors" Target="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228977858148315E-2"/>
          <c:y val="0.1005328803506236"/>
          <c:w val="0.84630489309017765"/>
          <c:h val="0.60955367517232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rgbClr val="008485">
                <a:alpha val="60000"/>
              </a:srgbClr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1등급</c:v>
                </c:pt>
                <c:pt idx="1">
                  <c:v>2등급</c:v>
                </c:pt>
                <c:pt idx="2">
                  <c:v>3등급</c:v>
                </c:pt>
                <c:pt idx="3">
                  <c:v>4등급</c:v>
                </c:pt>
                <c:pt idx="4">
                  <c:v>5등급</c:v>
                </c:pt>
                <c:pt idx="5">
                  <c:v>6등급</c:v>
                </c:pt>
                <c:pt idx="6">
                  <c:v>7등급</c:v>
                </c:pt>
                <c:pt idx="7">
                  <c:v>8등급</c:v>
                </c:pt>
                <c:pt idx="8">
                  <c:v>9등급</c:v>
                </c:pt>
                <c:pt idx="9">
                  <c:v>10등급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 formatCode="#,##0.00">
                  <c:v>4.58</c:v>
                </c:pt>
                <c:pt idx="1">
                  <c:v>5.03</c:v>
                </c:pt>
                <c:pt idx="2" formatCode="#,##0.00">
                  <c:v>6.72</c:v>
                </c:pt>
                <c:pt idx="3" formatCode="#,##0.00">
                  <c:v>10.27</c:v>
                </c:pt>
                <c:pt idx="4" formatCode="#,##0.00">
                  <c:v>13.63</c:v>
                </c:pt>
                <c:pt idx="5" formatCode="#,##0.00">
                  <c:v>15.63</c:v>
                </c:pt>
                <c:pt idx="6" formatCode="#,##0.00">
                  <c:v>17.670000000000002</c:v>
                </c:pt>
                <c:pt idx="7" formatCode="#,##0.00">
                  <c:v>20.52</c:v>
                </c:pt>
                <c:pt idx="8" formatCode="#,##0.00">
                  <c:v>18.559999999999999</c:v>
                </c:pt>
                <c:pt idx="9" formatCode="#,##0.00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D5-4019-AE1A-D237DDC1A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441360512"/>
        <c:axId val="14413708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열4</c:v>
                </c:pt>
              </c:strCache>
            </c:strRef>
          </c:tx>
          <c:spPr>
            <a:ln w="19050" cap="rnd">
              <a:solidFill>
                <a:srgbClr val="E9006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4.58</a:t>
                    </a:r>
                    <a:endParaRPr lang="en-US" altLang="ko-KR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6BD5-4019-AE1A-D237DDC1AD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5.03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6BD5-4019-AE1A-D237DDC1AD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5.03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6BD5-4019-AE1A-D237DDC1AD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6.72</a:t>
                    </a:r>
                    <a:endParaRPr lang="en-US" altLang="ko-KR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6BD5-4019-AE1A-D237DDC1AD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10.27</a:t>
                    </a:r>
                    <a:endParaRPr lang="en-US" altLang="ko-KR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6BD5-4019-AE1A-D237DDC1AD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ko-KR"/>
                      <a:t>13.63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6BD5-4019-AE1A-D237DDC1AD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/>
                      <a:t>15.63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6BD5-4019-AE1A-D237DDC1AD7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altLang="ko-KR"/>
                      <a:t>17.67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6BD5-4019-AE1A-D237DDC1AD7F}"/>
                </c:ext>
              </c:extLst>
            </c:dLbl>
            <c:dLbl>
              <c:idx val="8"/>
              <c:layout>
                <c:manualLayout>
                  <c:x val="-9.3106156267026702E-2"/>
                  <c:y val="-8.2314814814814799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/>
                      <a:t>20.52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6BD5-4019-AE1A-D237DDC1AD7F}"/>
                </c:ext>
              </c:extLst>
            </c:dLbl>
            <c:dLbl>
              <c:idx val="9"/>
              <c:layout>
                <c:manualLayout>
                  <c:x val="-4.4690955008172953E-2"/>
                  <c:y val="-6.467592592592592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/>
                      <a:t>18.52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6BD5-4019-AE1A-D237DDC1AD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 b="0">
                    <a:latin typeface="하나2.0 M" panose="020B0603000000000000" pitchFamily="50" charset="-127"/>
                    <a:ea typeface="하나2.0 M" panose="020B0603000000000000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1등급</c:v>
                </c:pt>
                <c:pt idx="1">
                  <c:v>2등급</c:v>
                </c:pt>
                <c:pt idx="2">
                  <c:v>3등급</c:v>
                </c:pt>
                <c:pt idx="3">
                  <c:v>4등급</c:v>
                </c:pt>
                <c:pt idx="4">
                  <c:v>5등급</c:v>
                </c:pt>
                <c:pt idx="5">
                  <c:v>6등급</c:v>
                </c:pt>
                <c:pt idx="6">
                  <c:v>7등급</c:v>
                </c:pt>
                <c:pt idx="7">
                  <c:v>8등급</c:v>
                </c:pt>
                <c:pt idx="8">
                  <c:v>9등급</c:v>
                </c:pt>
                <c:pt idx="9">
                  <c:v>10등급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 formatCode="#,##0.00">
                  <c:v>4.58</c:v>
                </c:pt>
                <c:pt idx="1">
                  <c:v>5.03</c:v>
                </c:pt>
                <c:pt idx="2" formatCode="#,##0.00">
                  <c:v>6.72</c:v>
                </c:pt>
                <c:pt idx="3" formatCode="#,##0.00">
                  <c:v>10.27</c:v>
                </c:pt>
                <c:pt idx="4" formatCode="#,##0.00">
                  <c:v>13.63</c:v>
                </c:pt>
                <c:pt idx="5" formatCode="#,##0.00">
                  <c:v>15.63</c:v>
                </c:pt>
                <c:pt idx="6" formatCode="#,##0.00">
                  <c:v>17.670000000000002</c:v>
                </c:pt>
                <c:pt idx="7" formatCode="#,##0.00">
                  <c:v>20.52</c:v>
                </c:pt>
                <c:pt idx="8" formatCode="#,##0.00">
                  <c:v>18.559999999999999</c:v>
                </c:pt>
                <c:pt idx="9" formatCode="#,##0.00">
                  <c:v>18.52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D5-4019-AE1A-D237DDC1A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1360512"/>
        <c:axId val="1441370848"/>
      </c:lineChart>
      <c:catAx>
        <c:axId val="1441360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+mn-cs"/>
              </a:defRPr>
            </a:pPr>
            <a:endParaRPr lang="ko-KR"/>
          </a:p>
        </c:txPr>
        <c:crossAx val="1441370848"/>
        <c:crosses val="autoZero"/>
        <c:auto val="1"/>
        <c:lblAlgn val="ctr"/>
        <c:lblOffset val="100"/>
        <c:noMultiLvlLbl val="0"/>
      </c:catAx>
      <c:valAx>
        <c:axId val="1441370848"/>
        <c:scaling>
          <c:orientation val="minMax"/>
        </c:scaling>
        <c:delete val="1"/>
        <c:axPos val="l"/>
        <c:numFmt formatCode="#,##0" sourceLinked="0"/>
        <c:majorTickMark val="none"/>
        <c:minorTickMark val="none"/>
        <c:tickLblPos val="none"/>
        <c:crossAx val="1441360512"/>
        <c:crossesAt val="1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>
              <a:lumMod val="50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228977858148315E-2"/>
          <c:y val="0.1005328803506236"/>
          <c:w val="0.84630489309017765"/>
          <c:h val="0.60955367517232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rgbClr val="008485">
                <a:alpha val="80000"/>
              </a:srgbClr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1등급</c:v>
                </c:pt>
                <c:pt idx="1">
                  <c:v>2등급</c:v>
                </c:pt>
                <c:pt idx="2">
                  <c:v>3등급</c:v>
                </c:pt>
                <c:pt idx="3">
                  <c:v>4등급</c:v>
                </c:pt>
                <c:pt idx="4">
                  <c:v>5등급</c:v>
                </c:pt>
                <c:pt idx="5">
                  <c:v>6등급</c:v>
                </c:pt>
                <c:pt idx="6">
                  <c:v>7등급</c:v>
                </c:pt>
                <c:pt idx="7">
                  <c:v>8등급</c:v>
                </c:pt>
                <c:pt idx="8">
                  <c:v>9등급</c:v>
                </c:pt>
                <c:pt idx="9">
                  <c:v>10등급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 formatCode="#,##0.00">
                  <c:v>0.09</c:v>
                </c:pt>
                <c:pt idx="1">
                  <c:v>0.16</c:v>
                </c:pt>
                <c:pt idx="2" formatCode="#,##0.00">
                  <c:v>0.26</c:v>
                </c:pt>
                <c:pt idx="3" formatCode="#,##0.00">
                  <c:v>0.62</c:v>
                </c:pt>
                <c:pt idx="4" formatCode="#,##0.00">
                  <c:v>1.26</c:v>
                </c:pt>
                <c:pt idx="5" formatCode="#,##0.00">
                  <c:v>3.63</c:v>
                </c:pt>
                <c:pt idx="6" formatCode="#,##0.00">
                  <c:v>7.72</c:v>
                </c:pt>
                <c:pt idx="7" formatCode="#,##0.00">
                  <c:v>17.57</c:v>
                </c:pt>
                <c:pt idx="8" formatCode="#,##0.00">
                  <c:v>35.770000000000003</c:v>
                </c:pt>
                <c:pt idx="9" formatCode="#,##0.00">
                  <c:v>74.849999999999994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55-4CEB-AE00-820C24E35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axId val="1441360512"/>
        <c:axId val="14413708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열4</c:v>
                </c:pt>
              </c:strCache>
            </c:strRef>
          </c:tx>
          <c:spPr>
            <a:ln w="19050" cap="rnd">
              <a:solidFill>
                <a:srgbClr val="E9006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0.09</a:t>
                    </a:r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255-4CEB-AE00-820C24E359C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0.16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255-4CEB-AE00-820C24E359C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0.26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255-4CEB-AE00-820C24E359C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 dirty="0"/>
                      <a:t>0.62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255-4CEB-AE00-820C24E359C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1.26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255-4CEB-AE00-820C24E359C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ko-KR" dirty="0"/>
                      <a:t>3.63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255-4CEB-AE00-820C24E359C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dirty="0"/>
                      <a:t>7.72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3255-4CEB-AE00-820C24E359C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altLang="ko-KR" dirty="0"/>
                      <a:t>17.57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255-4CEB-AE00-820C24E359C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altLang="ko-KR" dirty="0"/>
                      <a:t>35.77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255-4CEB-AE00-820C24E359C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altLang="ko-KR" dirty="0"/>
                      <a:t>74.85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255-4CEB-AE00-820C24E359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vertOverflow="overflow" horzOverflow="overflow" wrap="square" lIns="0" tIns="0" rIns="0" bIns="0" anchor="ctr">
                <a:spAutoFit/>
              </a:bodyPr>
              <a:lstStyle/>
              <a:p>
                <a:pPr>
                  <a:defRPr sz="1050" b="0">
                    <a:latin typeface="하나2.0 M" panose="020B0603000000000000" pitchFamily="50" charset="-127"/>
                    <a:ea typeface="하나2.0 M" panose="020B0603000000000000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1등급</c:v>
                </c:pt>
                <c:pt idx="1">
                  <c:v>2등급</c:v>
                </c:pt>
                <c:pt idx="2">
                  <c:v>3등급</c:v>
                </c:pt>
                <c:pt idx="3">
                  <c:v>4등급</c:v>
                </c:pt>
                <c:pt idx="4">
                  <c:v>5등급</c:v>
                </c:pt>
                <c:pt idx="5">
                  <c:v>6등급</c:v>
                </c:pt>
                <c:pt idx="6">
                  <c:v>7등급</c:v>
                </c:pt>
                <c:pt idx="7">
                  <c:v>8등급</c:v>
                </c:pt>
                <c:pt idx="8">
                  <c:v>9등급</c:v>
                </c:pt>
                <c:pt idx="9">
                  <c:v>10등급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 formatCode="#,##0.00">
                  <c:v>0.09</c:v>
                </c:pt>
                <c:pt idx="1">
                  <c:v>0.16</c:v>
                </c:pt>
                <c:pt idx="2" formatCode="#,##0.00">
                  <c:v>0.26</c:v>
                </c:pt>
                <c:pt idx="3" formatCode="#,##0.00">
                  <c:v>0.62</c:v>
                </c:pt>
                <c:pt idx="4" formatCode="#,##0.00">
                  <c:v>1.26</c:v>
                </c:pt>
                <c:pt idx="5" formatCode="#,##0.00">
                  <c:v>3.63</c:v>
                </c:pt>
                <c:pt idx="6" formatCode="#,##0.00">
                  <c:v>7.72</c:v>
                </c:pt>
                <c:pt idx="7" formatCode="#,##0.00">
                  <c:v>17.57</c:v>
                </c:pt>
                <c:pt idx="8" formatCode="#,##0.00">
                  <c:v>35.770000000000003</c:v>
                </c:pt>
                <c:pt idx="9" formatCode="#,##0.00">
                  <c:v>74.849999999999994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255-4CEB-AE00-820C24E35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1360512"/>
        <c:axId val="1441370848"/>
      </c:lineChart>
      <c:catAx>
        <c:axId val="1441360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+mn-cs"/>
              </a:defRPr>
            </a:pPr>
            <a:endParaRPr lang="ko-KR"/>
          </a:p>
        </c:txPr>
        <c:crossAx val="1441370848"/>
        <c:crosses val="autoZero"/>
        <c:auto val="1"/>
        <c:lblAlgn val="ctr"/>
        <c:lblOffset val="100"/>
        <c:noMultiLvlLbl val="0"/>
      </c:catAx>
      <c:valAx>
        <c:axId val="1441370848"/>
        <c:scaling>
          <c:orientation val="minMax"/>
        </c:scaling>
        <c:delete val="1"/>
        <c:axPos val="l"/>
        <c:numFmt formatCode="#,##0" sourceLinked="0"/>
        <c:majorTickMark val="none"/>
        <c:minorTickMark val="none"/>
        <c:tickLblPos val="none"/>
        <c:crossAx val="1441360512"/>
        <c:crossesAt val="1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>
              <a:lumMod val="50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7564104324896"/>
          <c:y val="0.25123867793507482"/>
          <c:w val="0.57796383788163874"/>
          <c:h val="0.607531465018175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씬파일러</c:v>
                </c:pt>
              </c:strCache>
            </c:strRef>
          </c:tx>
          <c:spPr>
            <a:ln>
              <a:round/>
            </a:ln>
          </c:spPr>
          <c:explosion val="2"/>
          <c:dPt>
            <c:idx val="0"/>
            <c:bubble3D val="0"/>
            <c:spPr>
              <a:solidFill>
                <a:srgbClr val="008485">
                  <a:alpha val="60000"/>
                </a:srgbClr>
              </a:solidFill>
              <a:ln w="19050" cap="sq">
                <a:noFill/>
                <a:prstDash val="sysDot"/>
                <a:beve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5-4877-9DD4-ACCEFA8161BA}"/>
              </c:ext>
            </c:extLst>
          </c:dPt>
          <c:dPt>
            <c:idx val="1"/>
            <c:bubble3D val="0"/>
            <c:spPr>
              <a:solidFill>
                <a:srgbClr val="008485">
                  <a:alpha val="40000"/>
                </a:srgbClr>
              </a:solidFill>
              <a:ln w="19050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5-4877-9DD4-ACCEFA8161BA}"/>
              </c:ext>
            </c:extLst>
          </c:dPt>
          <c:dPt>
            <c:idx val="2"/>
            <c:bubble3D val="0"/>
            <c:spPr>
              <a:solidFill>
                <a:srgbClr val="008485">
                  <a:alpha val="80000"/>
                </a:srgbClr>
              </a:solidFill>
              <a:ln w="19050">
                <a:solidFill>
                  <a:schemeClr val="accent1">
                    <a:shade val="15000"/>
                    <a:alpha val="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5-4877-9DD4-ACCEFA8161BA}"/>
              </c:ext>
            </c:extLst>
          </c:dPt>
          <c:dPt>
            <c:idx val="3"/>
            <c:bubble3D val="0"/>
            <c:spPr>
              <a:solidFill>
                <a:srgbClr val="008485"/>
              </a:solidFill>
              <a:ln w="19050">
                <a:solidFill>
                  <a:schemeClr val="accent1">
                    <a:shade val="15000"/>
                    <a:alpha val="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5-4877-9DD4-ACCEFA8161BA}"/>
              </c:ext>
            </c:extLst>
          </c:dPt>
          <c:dLbls>
            <c:dLbl>
              <c:idx val="0"/>
              <c:layout>
                <c:manualLayout>
                  <c:x val="0.13081814560986657"/>
                  <c:y val="-0.119175831632196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3</a:t>
                    </a:r>
                    <a:r>
                      <a:rPr lang="ko-KR" altLang="en-US" dirty="0"/>
                      <a:t>등급</a:t>
                    </a:r>
                  </a:p>
                  <a:p>
                    <a:fld id="{56B79AF4-4377-4974-8619-5626E445A708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B75-4877-9DD4-ACCEFA8161BA}"/>
                </c:ext>
              </c:extLst>
            </c:dLbl>
            <c:dLbl>
              <c:idx val="1"/>
              <c:layout>
                <c:manualLayout>
                  <c:x val="0.14389996017085321"/>
                  <c:y val="5.50042299840907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75-4877-9DD4-ACCEFA8161BA}"/>
                </c:ext>
              </c:extLst>
            </c:dLbl>
            <c:dLbl>
              <c:idx val="2"/>
              <c:layout>
                <c:manualLayout>
                  <c:x val="-0.17006358929282664"/>
                  <c:y val="0.1191758316321963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75-4877-9DD4-ACCEFA8161BA}"/>
                </c:ext>
              </c:extLst>
            </c:dLbl>
            <c:dLbl>
              <c:idx val="3"/>
              <c:layout>
                <c:manualLayout>
                  <c:x val="-0.11773633104888001"/>
                  <c:y val="-0.1375105749602265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75-4877-9DD4-ACCEFA8161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하나2.0 CM" panose="020B0603000000000000" pitchFamily="50" charset="-127"/>
                    <a:ea typeface="하나2.0 CM" panose="020B0603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3등급</c:v>
                </c:pt>
                <c:pt idx="1">
                  <c:v>4등급</c:v>
                </c:pt>
                <c:pt idx="2">
                  <c:v>5등급</c:v>
                </c:pt>
                <c:pt idx="3">
                  <c:v>6등급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17.8</c:v>
                </c:pt>
                <c:pt idx="1">
                  <c:v>43.7</c:v>
                </c:pt>
                <c:pt idx="2">
                  <c:v>34.299999999999997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75-4877-9DD4-ACCEFA8161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FBFB5-8EF6-4C66-8426-42EB8E1F07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22370-25CA-4EAC-B296-CAE5292E7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7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조 발표를 맡게 된 박지연 입니다</a:t>
            </a:r>
            <a:r>
              <a:rPr lang="en-US" altLang="ko-KR" dirty="0"/>
              <a:t>. </a:t>
            </a:r>
          </a:p>
          <a:p>
            <a:pPr algn="l" rtl="0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ko-KR" dirty="0"/>
          </a:p>
          <a:p>
            <a:pPr algn="l" rtl="0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 err="1"/>
              <a:t>저희조가</a:t>
            </a:r>
            <a:r>
              <a:rPr lang="ko-KR" altLang="en-US" dirty="0"/>
              <a:t> 발표 할 주제는</a:t>
            </a:r>
            <a:r>
              <a:rPr lang="en-US" altLang="ko-KR" sz="1200" dirty="0">
                <a:latin typeface="+mn-lt"/>
                <a:ea typeface="+mn-ea"/>
              </a:rPr>
              <a:t> </a:t>
            </a: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차별화된 </a:t>
            </a:r>
            <a:r>
              <a:rPr lang="ko-KR" altLang="en-US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신용 등급 분류 모델 </a:t>
            </a: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구축을 통한 </a:t>
            </a:r>
            <a:r>
              <a:rPr lang="ko-KR" altLang="en-US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금융 이력 부족</a:t>
            </a:r>
            <a:r>
              <a:rPr lang="en-US" altLang="ko-KR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(Thin-Filer) </a:t>
            </a: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고객 군 발굴입니다</a:t>
            </a:r>
            <a:r>
              <a:rPr lang="en-US" altLang="ko-KR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. </a:t>
            </a:r>
            <a:endParaRPr lang="en-US" altLang="ko-KR" sz="12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0AF9A-0DE1-4C8D-AD6D-7EE365E520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84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프로젝트를 통한 기대효과로</a:t>
            </a:r>
            <a:r>
              <a:rPr lang="en-US" altLang="ko-KR" dirty="0"/>
              <a:t>, </a:t>
            </a:r>
            <a:r>
              <a:rPr lang="ko-KR" altLang="en-US" dirty="0"/>
              <a:t>고도화된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사용한 신용평가 모형을 통해서</a:t>
            </a:r>
            <a:r>
              <a:rPr lang="en-US" altLang="ko-KR" dirty="0"/>
              <a:t>,</a:t>
            </a:r>
            <a:r>
              <a:rPr lang="ko-KR" altLang="en-US" dirty="0"/>
              <a:t> 각 개인이 정확한 신용등급을 받고</a:t>
            </a:r>
            <a:r>
              <a:rPr lang="en-US" altLang="ko-KR" dirty="0"/>
              <a:t>, </a:t>
            </a:r>
            <a:r>
              <a:rPr lang="ko-KR" altLang="en-US" dirty="0"/>
              <a:t>이것으로 최적의 금융 혜택을 누릴 수 있도록 하는 것 뿐만 아니라 </a:t>
            </a:r>
            <a:r>
              <a:rPr lang="ko-KR" altLang="en-US" dirty="0" err="1"/>
              <a:t>씬파일러</a:t>
            </a:r>
            <a:r>
              <a:rPr lang="ko-KR" altLang="en-US" dirty="0"/>
              <a:t> 분류 모델을 통해 청년층과 같이 신용평가 정보가 부족해 신용평가가 어려운 금융소외계층을 발굴해 내서</a:t>
            </a:r>
            <a:r>
              <a:rPr lang="en-US" altLang="ko-KR" dirty="0"/>
              <a:t>, </a:t>
            </a:r>
            <a:r>
              <a:rPr lang="ko-KR" altLang="en-US" dirty="0"/>
              <a:t>이들을 대상으로 한 다양한 서비스 및 상품을 개발할 수 있도록 해 최종적으로 포용적 금융 실현을 해내는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51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팀 구성 및 역할은 </a:t>
            </a:r>
            <a:r>
              <a:rPr lang="en-US" altLang="ko-KR" dirty="0"/>
              <a:t>3</a:t>
            </a:r>
            <a:r>
              <a:rPr lang="ko-KR" altLang="en-US" dirty="0"/>
              <a:t>명</a:t>
            </a:r>
            <a:r>
              <a:rPr lang="en-US" altLang="ko-KR" dirty="0"/>
              <a:t>..</a:t>
            </a:r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명 모두 프로젝트의 전반적인 모든 과정에 참여했습니다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9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수행 절차 및 방법은 한눈에 볼 수 있게 </a:t>
            </a:r>
            <a:r>
              <a:rPr lang="ko-KR" altLang="en-US" dirty="0" err="1"/>
              <a:t>간트차트로</a:t>
            </a:r>
            <a:r>
              <a:rPr lang="ko-KR" altLang="en-US" dirty="0"/>
              <a:t> </a:t>
            </a:r>
            <a:r>
              <a:rPr lang="ko-KR" altLang="en-US" dirty="0" err="1"/>
              <a:t>시각화해보았습니다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55" name="Google Shape;1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데이터 전처리를 하기 앞서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저희가 우선적으로 고려했던 부분은 위와 같이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타겟변수의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클래스 불균형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데이터 전처리의 기준 및 시계열 요소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이상치 및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결측치에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대한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기준이였습니다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저희는 각각 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-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타겟 변수의 클래스 불균형은 모델 훈련 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업샘플링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수행을 통해 해결을 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데이터 전처리의 기준은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Customer_ID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를 기준으로 그룹화하여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시계열적인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요소를 고려하기로 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이상치 및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결측치에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대한 기준은 변수 특성을 고려하여 의미 파악이 어려운 값은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결측치로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바꿨습니다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Q0 : Target Class</a:t>
            </a:r>
            <a:r>
              <a:rPr lang="ko-KR" altLang="en-US" dirty="0">
                <a:sym typeface="Wingdings" panose="05000000000000000000" pitchFamily="2" charset="2"/>
              </a:rPr>
              <a:t>가 불균형인데 이에 대해서 어떻게 조치를 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 그렇게 하셨나요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A0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Q1 : </a:t>
            </a:r>
            <a:r>
              <a:rPr lang="ko-KR" altLang="en-US" dirty="0">
                <a:sym typeface="Wingdings" panose="05000000000000000000" pitchFamily="2" charset="2"/>
              </a:rPr>
              <a:t>왜 데이터 전처리를 </a:t>
            </a:r>
            <a:r>
              <a:rPr lang="ko-KR" altLang="en-US" dirty="0" err="1">
                <a:sym typeface="Wingdings" panose="05000000000000000000" pitchFamily="2" charset="2"/>
              </a:rPr>
              <a:t>개인을</a:t>
            </a:r>
            <a:r>
              <a:rPr lang="ko-KR" altLang="en-US" dirty="0">
                <a:sym typeface="Wingdings" panose="05000000000000000000" pitchFamily="2" charset="2"/>
              </a:rPr>
              <a:t> 기준으로 </a:t>
            </a:r>
            <a:r>
              <a:rPr lang="ko-KR" altLang="en-US" dirty="0" err="1">
                <a:sym typeface="Wingdings" panose="05000000000000000000" pitchFamily="2" charset="2"/>
              </a:rPr>
              <a:t>처리할려고</a:t>
            </a:r>
            <a:r>
              <a:rPr lang="ko-KR" altLang="en-US" dirty="0">
                <a:sym typeface="Wingdings" panose="05000000000000000000" pitchFamily="2" charset="2"/>
              </a:rPr>
              <a:t> 한 것인가요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A1 : </a:t>
            </a:r>
            <a:r>
              <a:rPr lang="ko-KR" altLang="en-US" dirty="0" err="1">
                <a:sym typeface="Wingdings" panose="05000000000000000000" pitchFamily="2" charset="2"/>
              </a:rPr>
              <a:t>개인을</a:t>
            </a:r>
            <a:r>
              <a:rPr lang="ko-KR" altLang="en-US" dirty="0">
                <a:sym typeface="Wingdings" panose="05000000000000000000" pitchFamily="2" charset="2"/>
              </a:rPr>
              <a:t> 기준으로 데이터 전처리를 해야 좀 더 정확하게 </a:t>
            </a:r>
            <a:r>
              <a:rPr lang="ko-KR" altLang="en-US" dirty="0" err="1">
                <a:sym typeface="Wingdings" panose="05000000000000000000" pitchFamily="2" charset="2"/>
              </a:rPr>
              <a:t>결측치나</a:t>
            </a:r>
            <a:r>
              <a:rPr lang="ko-KR" altLang="en-US" dirty="0">
                <a:sym typeface="Wingdings" panose="05000000000000000000" pitchFamily="2" charset="2"/>
              </a:rPr>
              <a:t> 이상치를 채울 수 </a:t>
            </a:r>
            <a:r>
              <a:rPr lang="ko-KR" altLang="en-US" dirty="0" err="1">
                <a:sym typeface="Wingdings" panose="05000000000000000000" pitchFamily="2" charset="2"/>
              </a:rPr>
              <a:t>있을것이라</a:t>
            </a:r>
            <a:r>
              <a:rPr lang="ko-KR" altLang="en-US" dirty="0">
                <a:sym typeface="Wingdings" panose="05000000000000000000" pitchFamily="2" charset="2"/>
              </a:rPr>
              <a:t> 생각했기 때문입니다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예를 들어서 사람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개월 동안의 직업에 대한 데이터가 </a:t>
            </a:r>
            <a:r>
              <a:rPr lang="en-US" altLang="ko-KR" dirty="0">
                <a:sym typeface="Wingdings" panose="05000000000000000000" pitchFamily="2" charset="2"/>
              </a:rPr>
              <a:t>Scientist, Scientist, null, Scientist</a:t>
            </a:r>
            <a:r>
              <a:rPr lang="ko-KR" altLang="en-US" dirty="0">
                <a:sym typeface="Wingdings" panose="05000000000000000000" pitchFamily="2" charset="2"/>
              </a:rPr>
              <a:t> 라고 합시다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한 사람의 직업은 일반적으로 그 전 달 혹은 다음 달과 거의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그러나 만약에 개인이 아니라 나이대의 </a:t>
            </a:r>
            <a:r>
              <a:rPr lang="ko-KR" altLang="en-US" dirty="0" err="1">
                <a:sym typeface="Wingdings" panose="05000000000000000000" pitchFamily="2" charset="2"/>
              </a:rPr>
              <a:t>최빈값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전체의 </a:t>
            </a:r>
            <a:r>
              <a:rPr lang="ko-KR" altLang="en-US" dirty="0" err="1">
                <a:sym typeface="Wingdings" panose="05000000000000000000" pitchFamily="2" charset="2"/>
              </a:rPr>
              <a:t>최빈값</a:t>
            </a:r>
            <a:r>
              <a:rPr lang="ko-KR" altLang="en-US" dirty="0">
                <a:sym typeface="Wingdings" panose="05000000000000000000" pitchFamily="2" charset="2"/>
              </a:rPr>
              <a:t> 등으로 </a:t>
            </a:r>
            <a:r>
              <a:rPr lang="ko-KR" altLang="en-US" dirty="0" err="1">
                <a:sym typeface="Wingdings" panose="05000000000000000000" pitchFamily="2" charset="2"/>
              </a:rPr>
              <a:t>전처리하면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Scientist, Scientist, </a:t>
            </a:r>
            <a:r>
              <a:rPr lang="en-US" altLang="ko-KR" dirty="0" err="1">
                <a:sym typeface="Wingdings" panose="05000000000000000000" pitchFamily="2" charset="2"/>
              </a:rPr>
              <a:t>Laywer</a:t>
            </a:r>
            <a:r>
              <a:rPr lang="en-US" altLang="ko-KR" dirty="0">
                <a:sym typeface="Wingdings" panose="05000000000000000000" pitchFamily="2" charset="2"/>
              </a:rPr>
              <a:t>, Scientist</a:t>
            </a:r>
            <a:r>
              <a:rPr lang="ko-KR" altLang="en-US" dirty="0">
                <a:sym typeface="Wingdings" panose="05000000000000000000" pitchFamily="2" charset="2"/>
              </a:rPr>
              <a:t> 등이 될 수 있으므로 연속성에 있어서 크게 문제가 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개인을</a:t>
            </a:r>
            <a:r>
              <a:rPr lang="ko-KR" altLang="en-US" dirty="0">
                <a:sym typeface="Wingdings" panose="05000000000000000000" pitchFamily="2" charset="2"/>
              </a:rPr>
              <a:t> 기준으로 시계열을 고려할지 말지를 정한 다음 데이터 전처리를 하는 것이 가장 합리적이라 판단하였습니다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Q2 : </a:t>
            </a:r>
            <a:r>
              <a:rPr lang="ko-KR" altLang="en-US" dirty="0">
                <a:sym typeface="Wingdings" panose="05000000000000000000" pitchFamily="2" charset="2"/>
              </a:rPr>
              <a:t>왜 개인의 기준을 </a:t>
            </a:r>
            <a:r>
              <a:rPr lang="en-US" altLang="ko-KR" dirty="0" err="1">
                <a:sym typeface="Wingdings" panose="05000000000000000000" pitchFamily="2" charset="2"/>
              </a:rPr>
              <a:t>Customer_ID</a:t>
            </a:r>
            <a:r>
              <a:rPr lang="ko-KR" altLang="en-US" dirty="0">
                <a:sym typeface="Wingdings" panose="05000000000000000000" pitchFamily="2" charset="2"/>
              </a:rPr>
              <a:t>로 했나요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A2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개인의 기준이 될 수 있는 변수들은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Customer_ID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Name, SSN 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개가 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그런데 유일하게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Customer_ID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에만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결측치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및 이상치가 없고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Customer_ID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Name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SSN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일대일 대응이 가능하지만 그 역은 성립하지 않았습니다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그러기 때문에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Customer_ID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개인의 기준으로 삼는 것이 타당하다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Q3 :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오탈자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의미 파악이 어려운 문자열 이라는 기준은 어떻게 정하셨나요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A3 :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오탈자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혹은 의미 파악이 어려운 문자열이라는 기준은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개인을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기준으로 데이터 분포와 팀원 간 회의를 통해서 기준을 정했습니다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Age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변수에 ‘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15_’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문자열 데이터가 있다면은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개인을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기준으로 해당 변수 값들의 분포를 팀원이 다같이 보고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그것을 바탕으로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오탈자로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보고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 빼고 숫자로 할지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아예 ’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15_’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null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바꿀지 등에 대해 논의해서 정했습니다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의미 파악이 어려운 문자열 역시 똑같은 방식으로 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9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구체인 데이터 전처리는 데이터를 크게 수치형 또는 범주형으로 나누어서 오타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의미 불명 등의 값 혹은 논리적으로 될 수 없는 값이나 사회적인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기준값에서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벗어나는 값 그리고 데이터 분포에서 크게 벗어나는 경우 등을 모두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Null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바꾼후에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시계열을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따르는지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아닌지에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따라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Forward Fill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Backward Fill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또는 연속적인 값처리나 평균이나 중앙값 또는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최빈값으로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결측치들을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채웠습니다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결측치의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발생 유형에 따라 완전 </a:t>
            </a:r>
            <a:r>
              <a:rPr lang="ko-KR" altLang="en-US" dirty="0" err="1"/>
              <a:t>결측의</a:t>
            </a:r>
            <a:r>
              <a:rPr lang="ko-KR" altLang="en-US" dirty="0"/>
              <a:t> 경우 </a:t>
            </a:r>
            <a:r>
              <a:rPr lang="en-US" altLang="ko-KR" dirty="0"/>
              <a:t>Customer ID </a:t>
            </a:r>
            <a:r>
              <a:rPr lang="ko-KR" altLang="en-US" dirty="0"/>
              <a:t>기준으로 </a:t>
            </a:r>
            <a:r>
              <a:rPr lang="en-US" altLang="ko-KR" dirty="0"/>
              <a:t>Drop </a:t>
            </a:r>
            <a:r>
              <a:rPr lang="ko-KR" altLang="en-US" dirty="0"/>
              <a:t>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부분</a:t>
            </a:r>
            <a:r>
              <a:rPr lang="en-US" altLang="ko-KR" dirty="0"/>
              <a:t>, </a:t>
            </a:r>
            <a:r>
              <a:rPr lang="ko-KR" altLang="en-US" dirty="0" err="1"/>
              <a:t>반부부</a:t>
            </a:r>
            <a:r>
              <a:rPr lang="en-US" altLang="ko-KR" dirty="0"/>
              <a:t>, </a:t>
            </a:r>
            <a:r>
              <a:rPr lang="ko-KR" altLang="en-US" dirty="0"/>
              <a:t>랜덤부분 </a:t>
            </a:r>
            <a:r>
              <a:rPr lang="ko-KR" altLang="en-US" dirty="0" err="1"/>
              <a:t>결측의</a:t>
            </a:r>
            <a:r>
              <a:rPr lang="ko-KR" altLang="en-US" dirty="0"/>
              <a:t> 경우 변수 특성을 고려해 </a:t>
            </a:r>
            <a:r>
              <a:rPr lang="en-US" altLang="ko-KR" dirty="0" err="1"/>
              <a:t>Ffill</a:t>
            </a:r>
            <a:r>
              <a:rPr lang="en-US" altLang="ko-KR" dirty="0"/>
              <a:t>, </a:t>
            </a:r>
            <a:r>
              <a:rPr lang="en-US" altLang="ko-KR" dirty="0" err="1"/>
              <a:t>bfill</a:t>
            </a:r>
            <a:r>
              <a:rPr lang="en-US" altLang="ko-KR" dirty="0"/>
              <a:t>, </a:t>
            </a:r>
            <a:r>
              <a:rPr lang="ko-KR" altLang="en-US" dirty="0"/>
              <a:t>혹은 연속적인 값이나 평균</a:t>
            </a:r>
            <a:r>
              <a:rPr lang="en-US" altLang="ko-KR" dirty="0"/>
              <a:t>, </a:t>
            </a:r>
            <a:r>
              <a:rPr lang="ko-KR" altLang="en-US" dirty="0"/>
              <a:t>중앙값 등으로 처리했습니다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데이터 전처리는 </a:t>
            </a:r>
            <a:r>
              <a:rPr lang="en-US" altLang="ko-KR" dirty="0" err="1"/>
              <a:t>Customer_ID</a:t>
            </a:r>
            <a:r>
              <a:rPr lang="ko-KR" altLang="en-US" dirty="0"/>
              <a:t>를 기준으로 그룹화한 다음</a:t>
            </a:r>
            <a:r>
              <a:rPr lang="en-US" altLang="ko-KR" dirty="0"/>
              <a:t>, </a:t>
            </a:r>
            <a:r>
              <a:rPr lang="ko-KR" altLang="en-US" dirty="0"/>
              <a:t>각 그룹들의 </a:t>
            </a:r>
            <a:r>
              <a:rPr lang="ko-KR" altLang="en-US" dirty="0" err="1"/>
              <a:t>변수들에서</a:t>
            </a:r>
            <a:r>
              <a:rPr lang="ko-KR" altLang="en-US" dirty="0"/>
              <a:t> 이상치가 있으면 </a:t>
            </a:r>
            <a:r>
              <a:rPr lang="en-US" altLang="ko-KR" dirty="0"/>
              <a:t>null</a:t>
            </a:r>
            <a:r>
              <a:rPr lang="ko-KR" altLang="en-US" dirty="0"/>
              <a:t>로 바꾸고</a:t>
            </a:r>
            <a:r>
              <a:rPr lang="en-US" altLang="ko-KR" dirty="0"/>
              <a:t>, </a:t>
            </a:r>
            <a:r>
              <a:rPr lang="ko-KR" altLang="en-US" dirty="0"/>
              <a:t>시계열을 </a:t>
            </a:r>
            <a:r>
              <a:rPr lang="ko-KR" altLang="en-US" dirty="0" err="1"/>
              <a:t>따르는지</a:t>
            </a:r>
            <a:r>
              <a:rPr lang="ko-KR" altLang="en-US" dirty="0"/>
              <a:t> 여부에 따라 </a:t>
            </a:r>
            <a:r>
              <a:rPr lang="ko-KR" altLang="en-US" dirty="0" err="1"/>
              <a:t>결측치들을</a:t>
            </a:r>
            <a:r>
              <a:rPr lang="ko-KR" altLang="en-US" dirty="0"/>
              <a:t> 여러 방식으로 채웠습니다</a:t>
            </a:r>
            <a:r>
              <a:rPr lang="en-US" altLang="ko-KR" dirty="0"/>
              <a:t>. </a:t>
            </a:r>
            <a:r>
              <a:rPr lang="ko-KR" altLang="en-US" dirty="0"/>
              <a:t>이를 위해 크게 수치형 변수인 </a:t>
            </a:r>
            <a:r>
              <a:rPr lang="ko-KR" altLang="en-US" dirty="0" err="1"/>
              <a:t>경우랑</a:t>
            </a:r>
            <a:r>
              <a:rPr lang="ko-KR" altLang="en-US" dirty="0"/>
              <a:t> 범주형 변수인 경우로 나누어서 작업을 했습니다</a:t>
            </a:r>
            <a:r>
              <a:rPr lang="en-US" altLang="ko-KR" dirty="0"/>
              <a:t>. </a:t>
            </a:r>
            <a:r>
              <a:rPr lang="ko-KR" altLang="en-US" dirty="0"/>
              <a:t>먼저 수치형 변수의 경우 각 그룹에 대해서 </a:t>
            </a:r>
            <a:r>
              <a:rPr lang="ko-KR" altLang="en-US" dirty="0" err="1"/>
              <a:t>고유값과</a:t>
            </a:r>
            <a:r>
              <a:rPr lang="ko-KR" altLang="en-US" dirty="0"/>
              <a:t> 비율을 살펴본 결과</a:t>
            </a:r>
            <a:r>
              <a:rPr lang="en-US" altLang="ko-KR" dirty="0"/>
              <a:t>, </a:t>
            </a:r>
            <a:r>
              <a:rPr lang="ko-KR" altLang="en-US" dirty="0"/>
              <a:t>어떤 변수들은 자료형이 문자열이고 몇몇 값들은 숫자 뒤에 </a:t>
            </a:r>
            <a:r>
              <a:rPr lang="en-US" altLang="ko-KR" dirty="0"/>
              <a:t>_</a:t>
            </a:r>
            <a:r>
              <a:rPr lang="ko-KR" altLang="en-US" dirty="0"/>
              <a:t>가 있었습니다</a:t>
            </a:r>
            <a:r>
              <a:rPr lang="en-US" altLang="ko-KR" dirty="0"/>
              <a:t>. _</a:t>
            </a:r>
            <a:r>
              <a:rPr lang="ko-KR" altLang="en-US" dirty="0"/>
              <a:t>를 빼고 정수형으로 바꾼 다음 데이터 분포를 보면 연속성이 있기 때문에 저희는 숫자 부분만 추출하여서 수치형으로 바꿨습니다</a:t>
            </a:r>
            <a:r>
              <a:rPr lang="en-US" altLang="ko-KR" dirty="0"/>
              <a:t>. </a:t>
            </a:r>
            <a:r>
              <a:rPr lang="ko-KR" altLang="en-US" dirty="0"/>
              <a:t>그 다음 </a:t>
            </a:r>
            <a:r>
              <a:rPr lang="en-US" altLang="ko-KR" dirty="0" err="1"/>
              <a:t>Num_of_Loan</a:t>
            </a:r>
            <a:r>
              <a:rPr lang="ko-KR" altLang="en-US" dirty="0"/>
              <a:t>같이 음수가 될 수 없는 변수인데 음수인 경우</a:t>
            </a:r>
            <a:r>
              <a:rPr lang="en-US" altLang="ko-KR" dirty="0"/>
              <a:t>,  </a:t>
            </a:r>
            <a:r>
              <a:rPr lang="ko-KR" altLang="en-US" dirty="0"/>
              <a:t>미국의 법규에서 정한 값을 벗어나는 값인 경우는 명백하게 </a:t>
            </a:r>
            <a:r>
              <a:rPr lang="ko-KR" altLang="en-US" dirty="0" err="1"/>
              <a:t>이상치이기</a:t>
            </a:r>
            <a:r>
              <a:rPr lang="ko-KR" altLang="en-US" dirty="0"/>
              <a:t> 때문에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그룹에 대해서 </a:t>
            </a:r>
            <a:r>
              <a:rPr lang="ko-KR" altLang="en-US" dirty="0" err="1"/>
              <a:t>결측치인</a:t>
            </a:r>
            <a:r>
              <a:rPr lang="ko-KR" altLang="en-US" dirty="0"/>
              <a:t> 값들을 제외한 변수의 데이터 분포를 바탕으로 팀원들이 다같이 정한 기준을 통해 탐지한 이상치</a:t>
            </a:r>
            <a:r>
              <a:rPr lang="en-US" altLang="ko-KR" dirty="0"/>
              <a:t>, </a:t>
            </a:r>
            <a:r>
              <a:rPr lang="ko-KR" altLang="en-US" dirty="0"/>
              <a:t>예를 들어서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그룹화한 </a:t>
            </a:r>
            <a:r>
              <a:rPr lang="en-US" altLang="ko-KR" dirty="0" err="1"/>
              <a:t>Num_Credit_Card</a:t>
            </a:r>
            <a:r>
              <a:rPr lang="ko-KR" altLang="en-US" dirty="0"/>
              <a:t>값의  데이터 분포를 살펴본 결과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값은 </a:t>
            </a:r>
            <a:r>
              <a:rPr lang="en-US" altLang="ko-KR" dirty="0"/>
              <a:t>1500, 1800 </a:t>
            </a:r>
            <a:r>
              <a:rPr lang="ko-KR" altLang="en-US" dirty="0"/>
              <a:t>같이 분포에서 크게 벗어났고 비율 또한 </a:t>
            </a:r>
            <a:r>
              <a:rPr lang="en-US" altLang="ko-KR" dirty="0"/>
              <a:t>8</a:t>
            </a:r>
            <a:r>
              <a:rPr lang="ko-KR" altLang="en-US" dirty="0"/>
              <a:t>개 중 </a:t>
            </a:r>
            <a:r>
              <a:rPr lang="en-US" altLang="ko-KR" dirty="0"/>
              <a:t>1 ~ 2</a:t>
            </a:r>
            <a:r>
              <a:rPr lang="ko-KR" altLang="en-US" dirty="0"/>
              <a:t>개로 매우 적었기 때문에 팀원 간 회의를 통해 각 그룹에 대해서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나머지 값들은 이상치로 판단하는 식으로 하거나 또는 </a:t>
            </a:r>
            <a:r>
              <a:rPr lang="en-US" altLang="ko-KR" dirty="0"/>
              <a:t>IQR</a:t>
            </a:r>
            <a:r>
              <a:rPr lang="ko-KR" altLang="en-US" dirty="0"/>
              <a:t>를 통한 이상치 탐지를 통해 나온 이상치들도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이 과정을 하고 나서 다시 한번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각 그룹에 대해 </a:t>
            </a:r>
            <a:r>
              <a:rPr lang="ko-KR" altLang="en-US" dirty="0" err="1"/>
              <a:t>결측치를</a:t>
            </a:r>
            <a:r>
              <a:rPr lang="ko-KR" altLang="en-US" dirty="0"/>
              <a:t> 제외한 수치형 변수들의 데이터 분포를 살펴보고 팀원 회의를 통해 아직 이상치가 남아있다고 판단한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이상치 처리를 해서 최종 이상치 정리를 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남아있는 </a:t>
            </a:r>
            <a:r>
              <a:rPr lang="ko-KR" altLang="en-US" dirty="0" err="1"/>
              <a:t>결측치에</a:t>
            </a:r>
            <a:r>
              <a:rPr lang="ko-KR" altLang="en-US" dirty="0"/>
              <a:t> 대해서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각 그룹에 대해 변수가 시계열을 </a:t>
            </a:r>
            <a:r>
              <a:rPr lang="ko-KR" altLang="en-US" dirty="0" err="1"/>
              <a:t>따라는지</a:t>
            </a:r>
            <a:r>
              <a:rPr lang="ko-KR" altLang="en-US" dirty="0"/>
              <a:t> </a:t>
            </a:r>
            <a:r>
              <a:rPr lang="ko-KR" altLang="en-US" dirty="0" err="1"/>
              <a:t>안따라는지</a:t>
            </a:r>
            <a:r>
              <a:rPr lang="ko-KR" altLang="en-US" dirty="0"/>
              <a:t> 여부에 따라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</a:t>
            </a:r>
            <a:r>
              <a:rPr lang="ko-KR" altLang="en-US" dirty="0" err="1"/>
              <a:t>결측치를</a:t>
            </a:r>
            <a:r>
              <a:rPr lang="ko-KR" altLang="en-US" dirty="0"/>
              <a:t> 채우거나 </a:t>
            </a:r>
            <a:r>
              <a:rPr lang="en-US" altLang="ko-KR" dirty="0" err="1"/>
              <a:t>Credit_History_Age</a:t>
            </a:r>
            <a:r>
              <a:rPr lang="ko-KR" altLang="en-US" dirty="0"/>
              <a:t> 같은 경우 연속적인 값으로 처리</a:t>
            </a:r>
            <a:r>
              <a:rPr lang="en-US" altLang="ko-KR" dirty="0"/>
              <a:t>, </a:t>
            </a:r>
            <a:r>
              <a:rPr lang="ko-KR" altLang="en-US" dirty="0"/>
              <a:t>평균 또는 중앙값으로 처리 등을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범주형 변수의 경우 팀원 회의를 통해 ‘</a:t>
            </a:r>
            <a:r>
              <a:rPr lang="en-US" altLang="ko-KR" dirty="0"/>
              <a:t>___’ </a:t>
            </a:r>
            <a:r>
              <a:rPr lang="ko-KR" altLang="en-US" dirty="0"/>
              <a:t>또는 ‘</a:t>
            </a:r>
            <a:r>
              <a:rPr lang="en-US" altLang="ko-KR" dirty="0"/>
              <a:t>NM’</a:t>
            </a:r>
            <a:r>
              <a:rPr lang="ko-KR" altLang="en-US" dirty="0"/>
              <a:t>같이 오타 혹은 알 수 없는 값들을 </a:t>
            </a:r>
            <a:r>
              <a:rPr lang="en-US" altLang="ko-KR" dirty="0"/>
              <a:t>null</a:t>
            </a:r>
            <a:r>
              <a:rPr lang="ko-KR" altLang="en-US" dirty="0"/>
              <a:t>로 바꿨으며</a:t>
            </a:r>
            <a:r>
              <a:rPr lang="en-US" altLang="ko-KR" dirty="0"/>
              <a:t>, </a:t>
            </a:r>
            <a:r>
              <a:rPr lang="ko-KR" altLang="en-US" dirty="0"/>
              <a:t>시계열을 따르는 경우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채우거나 시계열을 따르지 않는 경우 </a:t>
            </a:r>
            <a:r>
              <a:rPr lang="ko-KR" altLang="en-US" dirty="0" err="1"/>
              <a:t>최빈값으로</a:t>
            </a:r>
            <a:r>
              <a:rPr lang="ko-KR" altLang="en-US" dirty="0"/>
              <a:t> 채웠습니다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수치형 및 범주형 </a:t>
            </a:r>
            <a:r>
              <a:rPr lang="ko-KR" altLang="en-US" dirty="0" err="1"/>
              <a:t>변수들에서</a:t>
            </a:r>
            <a:r>
              <a:rPr lang="ko-KR" altLang="en-US" dirty="0"/>
              <a:t> </a:t>
            </a:r>
            <a:r>
              <a:rPr lang="ko-KR" altLang="en-US" dirty="0" err="1"/>
              <a:t>결측치를</a:t>
            </a:r>
            <a:r>
              <a:rPr lang="ko-KR" altLang="en-US" dirty="0"/>
              <a:t> </a:t>
            </a:r>
            <a:r>
              <a:rPr lang="en-US" altLang="ko-KR" dirty="0"/>
              <a:t>Forward fill, Backward fill</a:t>
            </a:r>
            <a:r>
              <a:rPr lang="ko-KR" altLang="en-US" dirty="0"/>
              <a:t>로 채우는 경우 정규성</a:t>
            </a:r>
            <a:r>
              <a:rPr lang="en-US" altLang="ko-KR" dirty="0"/>
              <a:t>, </a:t>
            </a:r>
            <a:r>
              <a:rPr lang="ko-KR" altLang="en-US" dirty="0"/>
              <a:t>등분산성 </a:t>
            </a:r>
            <a:r>
              <a:rPr lang="ko-KR" altLang="en-US" dirty="0" err="1"/>
              <a:t>검정등에</a:t>
            </a:r>
            <a:r>
              <a:rPr lang="ko-KR" altLang="en-US" dirty="0"/>
              <a:t> 따른 </a:t>
            </a:r>
            <a:r>
              <a:rPr lang="ko-KR" altLang="en-US" dirty="0" err="1"/>
              <a:t>쌍체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, Wilcoxon </a:t>
            </a:r>
            <a:r>
              <a:rPr lang="ko-KR" altLang="en-US" dirty="0"/>
              <a:t>검정을 통해 순서에 따른 평균 혹은 </a:t>
            </a:r>
            <a:r>
              <a:rPr lang="ko-KR" altLang="en-US" dirty="0" err="1"/>
              <a:t>중위값</a:t>
            </a:r>
            <a:r>
              <a:rPr lang="ko-KR" altLang="en-US" dirty="0"/>
              <a:t> 차이 여부를 확인하였습니다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수치형 변수</a:t>
            </a:r>
            <a:r>
              <a:rPr lang="en-US" altLang="ko-KR" dirty="0"/>
              <a:t>(</a:t>
            </a:r>
            <a:r>
              <a:rPr lang="ko-KR" altLang="en-US" dirty="0"/>
              <a:t>시계열 따르는 경우 </a:t>
            </a:r>
            <a:r>
              <a:rPr lang="en-US" altLang="ko-KR" dirty="0"/>
              <a:t>/ Forward fill &amp; Backward fill) : Age, </a:t>
            </a:r>
            <a:r>
              <a:rPr lang="en-US" altLang="ko-KR" dirty="0" err="1"/>
              <a:t>Annual_Income</a:t>
            </a:r>
            <a:r>
              <a:rPr lang="en-US" altLang="ko-KR" dirty="0"/>
              <a:t>, </a:t>
            </a:r>
            <a:r>
              <a:rPr lang="en-US" altLang="ko-KR" dirty="0" err="1"/>
              <a:t>Monthly_Inhand_Salary</a:t>
            </a:r>
            <a:r>
              <a:rPr lang="en-US" altLang="ko-KR" dirty="0"/>
              <a:t>, </a:t>
            </a:r>
            <a:r>
              <a:rPr lang="en-US" altLang="ko-KR" dirty="0" err="1"/>
              <a:t>Num_Bank_Accounts</a:t>
            </a:r>
            <a:r>
              <a:rPr lang="en-US" altLang="ko-KR" dirty="0"/>
              <a:t>,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Num_Credit_Card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Interest_Rate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Changed_Credit_Limit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Num_Credit_Inquiries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Outstanding_Debt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Total_EMI_per_month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따르는 경우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연속적인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값처리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Credit_History_Age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Delay_from_due_date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Num_of_Delayed_Payment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Amount_invested_monthly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Monthly_Balance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Occupation,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Type_of_Loan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Credit_Mix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Payment_Behaviour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Payment_of_Min_Amount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Q1 : </a:t>
            </a:r>
            <a:r>
              <a:rPr lang="ko-KR" altLang="en-US" dirty="0"/>
              <a:t>법규에 있는 </a:t>
            </a:r>
            <a:r>
              <a:rPr lang="ko-KR" altLang="en-US" dirty="0" err="1"/>
              <a:t>기준값에</a:t>
            </a:r>
            <a:r>
              <a:rPr lang="ko-KR" altLang="en-US" dirty="0"/>
              <a:t> 벗어나는 경우 </a:t>
            </a:r>
            <a:r>
              <a:rPr lang="en-US" altLang="ko-KR" dirty="0"/>
              <a:t>null</a:t>
            </a:r>
            <a:r>
              <a:rPr lang="ko-KR" altLang="en-US" dirty="0"/>
              <a:t>값 처리 했다는 것이 구체적으로 어떤 것인가요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A1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한국대부업체의 자료에 따르면 워싱턴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D.C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포함한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주에서는 연기준 최대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40%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법정금리를 적용하고 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Interest_Rate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같은 경우는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벗어나는 경우를 이상치로 판단해서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null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처리했습니다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변수와 따르지 않는 변수는 어떻게 정하셨나요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부분은 팀원 간 회의를 통해서 시계열을 따르는 변수인지 아닌지 각 변수별로 판단을 했으며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변수들 중에서도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Forward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fill, Backward fill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할지 연속적인 값으로 처리할지에 대해서도 팀원 간 회의를 통해서 변수별로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Q3 : 2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처리가 필요한 경우 하셨다고 했는데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차랑 동일하게 하신 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다르게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하신건가요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A3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개인을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기준으로 그룹화한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Total_EMI_per_month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의 데이터를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차 이상치를 한 결과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결측치를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제외한 수치들이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87.234208, 70943, 68131, 87.234208, 87.234208, 87.234208, 57304, 43167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경우가 있었습니다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 명백하게 최솟값인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제외한 값들은 </a:t>
            </a:r>
            <a:r>
              <a:rPr lang="ko-KR" altLang="en-US" sz="12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이상치이기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때문에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 * 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작으면 정상치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이상치로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한 이유는 최솟값이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 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해도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하였으며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*5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이유는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 이상치 탐지에서 기준이 되는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 중에서 최솟값을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사분위수로 하여 최솟값을 사분위수 단위로 계산한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최댓값이 최솟값*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그렇게 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98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생각한 기준대로 전처리를 진행한 두가지 변수를 히스토그램으로 </a:t>
            </a:r>
            <a:r>
              <a:rPr lang="ko-KR" altLang="en-US" dirty="0" err="1"/>
              <a:t>시각화하면</a:t>
            </a:r>
            <a:r>
              <a:rPr lang="ko-KR" altLang="en-US" dirty="0"/>
              <a:t> 분포가 그림과 같이 변화했음을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오전 강의 내용 참고해서 작성함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결측치의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발생 유형에 따라 완전 </a:t>
            </a:r>
            <a:r>
              <a:rPr lang="ko-KR" altLang="en-US" dirty="0" err="1"/>
              <a:t>결측의</a:t>
            </a:r>
            <a:r>
              <a:rPr lang="ko-KR" altLang="en-US" dirty="0"/>
              <a:t> 경우 </a:t>
            </a:r>
            <a:r>
              <a:rPr lang="en-US" altLang="ko-KR" dirty="0"/>
              <a:t>Customer ID </a:t>
            </a:r>
            <a:r>
              <a:rPr lang="ko-KR" altLang="en-US" dirty="0"/>
              <a:t>기준으로 </a:t>
            </a:r>
            <a:r>
              <a:rPr lang="en-US" altLang="ko-KR" dirty="0"/>
              <a:t>Drop </a:t>
            </a:r>
            <a:r>
              <a:rPr lang="ko-KR" altLang="en-US" dirty="0"/>
              <a:t>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부분</a:t>
            </a:r>
            <a:r>
              <a:rPr lang="en-US" altLang="ko-KR" dirty="0"/>
              <a:t>, </a:t>
            </a:r>
            <a:r>
              <a:rPr lang="ko-KR" altLang="en-US" dirty="0" err="1"/>
              <a:t>반부부</a:t>
            </a:r>
            <a:r>
              <a:rPr lang="en-US" altLang="ko-KR" dirty="0"/>
              <a:t>, </a:t>
            </a:r>
            <a:r>
              <a:rPr lang="ko-KR" altLang="en-US" dirty="0"/>
              <a:t>랜덤부분 </a:t>
            </a:r>
            <a:r>
              <a:rPr lang="ko-KR" altLang="en-US" dirty="0" err="1"/>
              <a:t>결측의</a:t>
            </a:r>
            <a:r>
              <a:rPr lang="ko-KR" altLang="en-US" dirty="0"/>
              <a:t> 경우 변수 특성을 고려해 </a:t>
            </a:r>
            <a:r>
              <a:rPr lang="en-US" altLang="ko-KR" dirty="0" err="1"/>
              <a:t>Ffill</a:t>
            </a:r>
            <a:r>
              <a:rPr lang="en-US" altLang="ko-KR" dirty="0"/>
              <a:t>, </a:t>
            </a:r>
            <a:r>
              <a:rPr lang="en-US" altLang="ko-KR" dirty="0" err="1"/>
              <a:t>bfill</a:t>
            </a:r>
            <a:r>
              <a:rPr lang="en-US" altLang="ko-KR" dirty="0"/>
              <a:t>, </a:t>
            </a:r>
            <a:r>
              <a:rPr lang="ko-KR" altLang="en-US" dirty="0"/>
              <a:t>혹은 연속적인 값이나 평균</a:t>
            </a:r>
            <a:r>
              <a:rPr lang="en-US" altLang="ko-KR" dirty="0"/>
              <a:t>, </a:t>
            </a:r>
            <a:r>
              <a:rPr lang="ko-KR" altLang="en-US" dirty="0"/>
              <a:t>중앙값 등으로 처리했습니다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데이터 전처리는 </a:t>
            </a:r>
            <a:r>
              <a:rPr lang="en-US" altLang="ko-KR" dirty="0" err="1"/>
              <a:t>Customer_ID</a:t>
            </a:r>
            <a:r>
              <a:rPr lang="ko-KR" altLang="en-US" dirty="0"/>
              <a:t>를 기준으로 그룹화한 다음</a:t>
            </a:r>
            <a:r>
              <a:rPr lang="en-US" altLang="ko-KR" dirty="0"/>
              <a:t>, </a:t>
            </a:r>
            <a:r>
              <a:rPr lang="ko-KR" altLang="en-US" dirty="0"/>
              <a:t>각 그룹들의 </a:t>
            </a:r>
            <a:r>
              <a:rPr lang="ko-KR" altLang="en-US" dirty="0" err="1"/>
              <a:t>변수들에서</a:t>
            </a:r>
            <a:r>
              <a:rPr lang="ko-KR" altLang="en-US" dirty="0"/>
              <a:t> 이상치가 있으면 </a:t>
            </a:r>
            <a:r>
              <a:rPr lang="en-US" altLang="ko-KR" dirty="0"/>
              <a:t>null</a:t>
            </a:r>
            <a:r>
              <a:rPr lang="ko-KR" altLang="en-US" dirty="0"/>
              <a:t>로 바꾸고</a:t>
            </a:r>
            <a:r>
              <a:rPr lang="en-US" altLang="ko-KR" dirty="0"/>
              <a:t>, </a:t>
            </a:r>
            <a:r>
              <a:rPr lang="ko-KR" altLang="en-US" dirty="0"/>
              <a:t>시계열을 </a:t>
            </a:r>
            <a:r>
              <a:rPr lang="ko-KR" altLang="en-US" dirty="0" err="1"/>
              <a:t>따르는지</a:t>
            </a:r>
            <a:r>
              <a:rPr lang="ko-KR" altLang="en-US" dirty="0"/>
              <a:t> 여부에 따라 </a:t>
            </a:r>
            <a:r>
              <a:rPr lang="ko-KR" altLang="en-US" dirty="0" err="1"/>
              <a:t>결측치들을</a:t>
            </a:r>
            <a:r>
              <a:rPr lang="ko-KR" altLang="en-US" dirty="0"/>
              <a:t> 여러 방식으로 채웠습니다</a:t>
            </a:r>
            <a:r>
              <a:rPr lang="en-US" altLang="ko-KR" dirty="0"/>
              <a:t>. </a:t>
            </a:r>
            <a:r>
              <a:rPr lang="ko-KR" altLang="en-US" dirty="0"/>
              <a:t>이를 위해 크게 수치형 변수인 </a:t>
            </a:r>
            <a:r>
              <a:rPr lang="ko-KR" altLang="en-US" dirty="0" err="1"/>
              <a:t>경우랑</a:t>
            </a:r>
            <a:r>
              <a:rPr lang="ko-KR" altLang="en-US" dirty="0"/>
              <a:t> 범주형 변수인 경우로 나누어서 작업을 했습니다</a:t>
            </a:r>
            <a:r>
              <a:rPr lang="en-US" altLang="ko-KR" dirty="0"/>
              <a:t>. </a:t>
            </a:r>
            <a:r>
              <a:rPr lang="ko-KR" altLang="en-US" dirty="0"/>
              <a:t>먼저 수치형 변수의 경우 각 그룹에 대해서 </a:t>
            </a:r>
            <a:r>
              <a:rPr lang="ko-KR" altLang="en-US" dirty="0" err="1"/>
              <a:t>고유값과</a:t>
            </a:r>
            <a:r>
              <a:rPr lang="ko-KR" altLang="en-US" dirty="0"/>
              <a:t> 비율을 살펴본 결과</a:t>
            </a:r>
            <a:r>
              <a:rPr lang="en-US" altLang="ko-KR" dirty="0"/>
              <a:t>, </a:t>
            </a:r>
            <a:r>
              <a:rPr lang="ko-KR" altLang="en-US" dirty="0"/>
              <a:t>어떤 변수들은 자료형이 문자열이고 몇몇 값들은 숫자 뒤에 </a:t>
            </a:r>
            <a:r>
              <a:rPr lang="en-US" altLang="ko-KR" dirty="0"/>
              <a:t>_</a:t>
            </a:r>
            <a:r>
              <a:rPr lang="ko-KR" altLang="en-US" dirty="0"/>
              <a:t>가 있었습니다</a:t>
            </a:r>
            <a:r>
              <a:rPr lang="en-US" altLang="ko-KR" dirty="0"/>
              <a:t>. _</a:t>
            </a:r>
            <a:r>
              <a:rPr lang="ko-KR" altLang="en-US" dirty="0"/>
              <a:t>를 빼고 정수형으로 바꾼 다음 데이터 분포를 보면 연속성이 있기 때문에 저희는 숫자 부분만 추출하여서 수치형으로 바꿨습니다</a:t>
            </a:r>
            <a:r>
              <a:rPr lang="en-US" altLang="ko-KR" dirty="0"/>
              <a:t>. </a:t>
            </a:r>
            <a:r>
              <a:rPr lang="ko-KR" altLang="en-US" dirty="0"/>
              <a:t>그 다음 </a:t>
            </a:r>
            <a:r>
              <a:rPr lang="en-US" altLang="ko-KR" dirty="0" err="1"/>
              <a:t>Num_of_Loan</a:t>
            </a:r>
            <a:r>
              <a:rPr lang="ko-KR" altLang="en-US" dirty="0"/>
              <a:t>같이 음수가 될 수 없는 변수인데 음수인 경우</a:t>
            </a:r>
            <a:r>
              <a:rPr lang="en-US" altLang="ko-KR" dirty="0"/>
              <a:t>,  </a:t>
            </a:r>
            <a:r>
              <a:rPr lang="ko-KR" altLang="en-US" dirty="0"/>
              <a:t>미국의 법규에서 정한 값을 벗어나는 값인 경우는 명백하게 </a:t>
            </a:r>
            <a:r>
              <a:rPr lang="ko-KR" altLang="en-US" dirty="0" err="1"/>
              <a:t>이상치이기</a:t>
            </a:r>
            <a:r>
              <a:rPr lang="ko-KR" altLang="en-US" dirty="0"/>
              <a:t> 때문에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그룹에 대해서 </a:t>
            </a:r>
            <a:r>
              <a:rPr lang="ko-KR" altLang="en-US" dirty="0" err="1"/>
              <a:t>결측치인</a:t>
            </a:r>
            <a:r>
              <a:rPr lang="ko-KR" altLang="en-US" dirty="0"/>
              <a:t> 값들을 제외한 변수의 데이터 분포를 바탕으로 팀원들이 다같이 정한 기준을 통해 탐지한 이상치</a:t>
            </a:r>
            <a:r>
              <a:rPr lang="en-US" altLang="ko-KR" dirty="0"/>
              <a:t>, </a:t>
            </a:r>
            <a:r>
              <a:rPr lang="ko-KR" altLang="en-US" dirty="0"/>
              <a:t>예를 들어서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그룹화한 </a:t>
            </a:r>
            <a:r>
              <a:rPr lang="en-US" altLang="ko-KR" dirty="0" err="1"/>
              <a:t>Num_Credit_Card</a:t>
            </a:r>
            <a:r>
              <a:rPr lang="ko-KR" altLang="en-US" dirty="0"/>
              <a:t>값의  데이터 분포를 살펴본 결과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값은 </a:t>
            </a:r>
            <a:r>
              <a:rPr lang="en-US" altLang="ko-KR" dirty="0"/>
              <a:t>1500, 1800 </a:t>
            </a:r>
            <a:r>
              <a:rPr lang="ko-KR" altLang="en-US" dirty="0"/>
              <a:t>같이 분포에서 크게 벗어났고 비율 또한 </a:t>
            </a:r>
            <a:r>
              <a:rPr lang="en-US" altLang="ko-KR" dirty="0"/>
              <a:t>8</a:t>
            </a:r>
            <a:r>
              <a:rPr lang="ko-KR" altLang="en-US" dirty="0"/>
              <a:t>개 중 </a:t>
            </a:r>
            <a:r>
              <a:rPr lang="en-US" altLang="ko-KR" dirty="0"/>
              <a:t>1 ~ 2</a:t>
            </a:r>
            <a:r>
              <a:rPr lang="ko-KR" altLang="en-US" dirty="0"/>
              <a:t>개로 매우 적었기 때문에 팀원 간 회의를 통해 각 그룹에 대해서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나머지 값들은 이상치로 판단하는 식으로 하거나 또는 </a:t>
            </a:r>
            <a:r>
              <a:rPr lang="en-US" altLang="ko-KR" dirty="0"/>
              <a:t>IQR</a:t>
            </a:r>
            <a:r>
              <a:rPr lang="ko-KR" altLang="en-US" dirty="0"/>
              <a:t>를 통한 이상치 탐지를 통해 나온 이상치들도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이 과정을 하고 나서 다시 한번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각 그룹에 대해 </a:t>
            </a:r>
            <a:r>
              <a:rPr lang="ko-KR" altLang="en-US" dirty="0" err="1"/>
              <a:t>결측치를</a:t>
            </a:r>
            <a:r>
              <a:rPr lang="ko-KR" altLang="en-US" dirty="0"/>
              <a:t> 제외한 수치형 변수들의 데이터 분포를 살펴보고 팀원 회의를 통해 아직 이상치가 남아있다고 판단한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이상치 처리를 해서 최종 이상치 정리를 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남아있는 </a:t>
            </a:r>
            <a:r>
              <a:rPr lang="ko-KR" altLang="en-US" dirty="0" err="1"/>
              <a:t>결측치에</a:t>
            </a:r>
            <a:r>
              <a:rPr lang="ko-KR" altLang="en-US" dirty="0"/>
              <a:t> 대해서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각 그룹에 대해 변수가 시계열을 </a:t>
            </a:r>
            <a:r>
              <a:rPr lang="ko-KR" altLang="en-US" dirty="0" err="1"/>
              <a:t>따라는지</a:t>
            </a:r>
            <a:r>
              <a:rPr lang="ko-KR" altLang="en-US" dirty="0"/>
              <a:t> </a:t>
            </a:r>
            <a:r>
              <a:rPr lang="ko-KR" altLang="en-US" dirty="0" err="1"/>
              <a:t>안따라는지</a:t>
            </a:r>
            <a:r>
              <a:rPr lang="ko-KR" altLang="en-US" dirty="0"/>
              <a:t> 여부에 따라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</a:t>
            </a:r>
            <a:r>
              <a:rPr lang="ko-KR" altLang="en-US" dirty="0" err="1"/>
              <a:t>결측치를</a:t>
            </a:r>
            <a:r>
              <a:rPr lang="ko-KR" altLang="en-US" dirty="0"/>
              <a:t> 채우거나 </a:t>
            </a:r>
            <a:r>
              <a:rPr lang="en-US" altLang="ko-KR" dirty="0" err="1"/>
              <a:t>Credit_History_Age</a:t>
            </a:r>
            <a:r>
              <a:rPr lang="ko-KR" altLang="en-US" dirty="0"/>
              <a:t> 같은 경우 연속적인 값으로 처리</a:t>
            </a:r>
            <a:r>
              <a:rPr lang="en-US" altLang="ko-KR" dirty="0"/>
              <a:t>, </a:t>
            </a:r>
            <a:r>
              <a:rPr lang="ko-KR" altLang="en-US" dirty="0"/>
              <a:t>평균 또는 중앙값으로 처리 등을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범주형 변수의 경우 팀원 회의를 통해 ‘</a:t>
            </a:r>
            <a:r>
              <a:rPr lang="en-US" altLang="ko-KR" dirty="0"/>
              <a:t>___’ </a:t>
            </a:r>
            <a:r>
              <a:rPr lang="ko-KR" altLang="en-US" dirty="0"/>
              <a:t>또는 ‘</a:t>
            </a:r>
            <a:r>
              <a:rPr lang="en-US" altLang="ko-KR" dirty="0"/>
              <a:t>NM’</a:t>
            </a:r>
            <a:r>
              <a:rPr lang="ko-KR" altLang="en-US" dirty="0"/>
              <a:t>같이 오타 혹은 알 수 없는 값들을 </a:t>
            </a:r>
            <a:r>
              <a:rPr lang="en-US" altLang="ko-KR" dirty="0"/>
              <a:t>null</a:t>
            </a:r>
            <a:r>
              <a:rPr lang="ko-KR" altLang="en-US" dirty="0"/>
              <a:t>로 바꿨으며</a:t>
            </a:r>
            <a:r>
              <a:rPr lang="en-US" altLang="ko-KR" dirty="0"/>
              <a:t>, </a:t>
            </a:r>
            <a:r>
              <a:rPr lang="ko-KR" altLang="en-US" dirty="0"/>
              <a:t>시계열을 따르는 경우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채우거나 시계열을 따르지 않는 경우 </a:t>
            </a:r>
            <a:r>
              <a:rPr lang="ko-KR" altLang="en-US" dirty="0" err="1"/>
              <a:t>최빈값으로</a:t>
            </a:r>
            <a:r>
              <a:rPr lang="ko-KR" altLang="en-US" dirty="0"/>
              <a:t> 채웠습니다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수치형 및 범주형 </a:t>
            </a:r>
            <a:r>
              <a:rPr lang="ko-KR" altLang="en-US" dirty="0" err="1"/>
              <a:t>변수들에서</a:t>
            </a:r>
            <a:r>
              <a:rPr lang="ko-KR" altLang="en-US" dirty="0"/>
              <a:t> </a:t>
            </a:r>
            <a:r>
              <a:rPr lang="ko-KR" altLang="en-US" dirty="0" err="1"/>
              <a:t>결측치를</a:t>
            </a:r>
            <a:r>
              <a:rPr lang="ko-KR" altLang="en-US" dirty="0"/>
              <a:t> </a:t>
            </a:r>
            <a:r>
              <a:rPr lang="en-US" altLang="ko-KR" dirty="0"/>
              <a:t>Forward fill, Backward fill</a:t>
            </a:r>
            <a:r>
              <a:rPr lang="ko-KR" altLang="en-US" dirty="0"/>
              <a:t>로 채우는 경우 정규성</a:t>
            </a:r>
            <a:r>
              <a:rPr lang="en-US" altLang="ko-KR" dirty="0"/>
              <a:t>, </a:t>
            </a:r>
            <a:r>
              <a:rPr lang="ko-KR" altLang="en-US" dirty="0"/>
              <a:t>등분산성 </a:t>
            </a:r>
            <a:r>
              <a:rPr lang="ko-KR" altLang="en-US" dirty="0" err="1"/>
              <a:t>검정등에</a:t>
            </a:r>
            <a:r>
              <a:rPr lang="ko-KR" altLang="en-US" dirty="0"/>
              <a:t> 따른 </a:t>
            </a:r>
            <a:r>
              <a:rPr lang="ko-KR" altLang="en-US" dirty="0" err="1"/>
              <a:t>쌍체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, Wilcoxon </a:t>
            </a:r>
            <a:r>
              <a:rPr lang="ko-KR" altLang="en-US" dirty="0"/>
              <a:t>검정을 통해 순서에 따른 평균 혹은 </a:t>
            </a:r>
            <a:r>
              <a:rPr lang="ko-KR" altLang="en-US" dirty="0" err="1"/>
              <a:t>중위값</a:t>
            </a:r>
            <a:r>
              <a:rPr lang="ko-KR" altLang="en-US" dirty="0"/>
              <a:t> 차이 여부를 확인하였습니다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수치형 변수</a:t>
            </a:r>
            <a:r>
              <a:rPr lang="en-US" altLang="ko-KR" dirty="0"/>
              <a:t>(</a:t>
            </a:r>
            <a:r>
              <a:rPr lang="ko-KR" altLang="en-US" dirty="0"/>
              <a:t>시계열 따르는 경우 </a:t>
            </a:r>
            <a:r>
              <a:rPr lang="en-US" altLang="ko-KR" dirty="0"/>
              <a:t>/ Forward fill &amp; Backward fill) : Age, </a:t>
            </a:r>
            <a:r>
              <a:rPr lang="en-US" altLang="ko-KR" dirty="0" err="1"/>
              <a:t>Annual_Income</a:t>
            </a:r>
            <a:r>
              <a:rPr lang="en-US" altLang="ko-KR" dirty="0"/>
              <a:t>, </a:t>
            </a:r>
            <a:r>
              <a:rPr lang="en-US" altLang="ko-KR" dirty="0" err="1"/>
              <a:t>Monthly_Inhand_Salary</a:t>
            </a:r>
            <a:r>
              <a:rPr lang="en-US" altLang="ko-KR" dirty="0"/>
              <a:t>, </a:t>
            </a:r>
            <a:r>
              <a:rPr lang="en-US" altLang="ko-KR" dirty="0" err="1"/>
              <a:t>Num_Bank_Accounts</a:t>
            </a:r>
            <a:r>
              <a:rPr lang="en-US" altLang="ko-KR" dirty="0"/>
              <a:t>,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Num_Credit_Card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Interest_Rate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Changed_Credit_Limit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Num_Credit_Inquiries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Outstanding_Debt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Total_EMI_per_month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따르는 경우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연속적인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값처리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Credit_History_Age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Delay_from_due_date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Num_of_Delayed_Payment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Amount_invested_monthly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Monthly_Balance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Occupation,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Type_of_Loan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Credit_Mix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Payment_Behaviour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Payment_of_Min_Amount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Q1 : </a:t>
            </a:r>
            <a:r>
              <a:rPr lang="ko-KR" altLang="en-US" dirty="0"/>
              <a:t>법규에 있는 </a:t>
            </a:r>
            <a:r>
              <a:rPr lang="ko-KR" altLang="en-US" dirty="0" err="1"/>
              <a:t>기준값에</a:t>
            </a:r>
            <a:r>
              <a:rPr lang="ko-KR" altLang="en-US" dirty="0"/>
              <a:t> 벗어나는 경우 </a:t>
            </a:r>
            <a:r>
              <a:rPr lang="en-US" altLang="ko-KR" dirty="0"/>
              <a:t>null</a:t>
            </a:r>
            <a:r>
              <a:rPr lang="ko-KR" altLang="en-US" dirty="0"/>
              <a:t>값 처리 했다는 것이 구체적으로 어떤 것인가요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A1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한국대부업체의 자료에 따르면 워싱턴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D.C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포함한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주에서는 연기준 최대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40%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법정금리를 적용하고 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Interest_Rate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같은 경우는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벗어나는 경우를 이상치로 판단해서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null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처리했습니다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변수와 따르지 않는 변수는 어떻게 정하셨나요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부분은 팀원 간 회의를 통해서 시계열을 따르는 변수인지 아닌지 각 변수별로 판단을 했으며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변수들 중에서도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Forward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fill, Backward fill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할지 연속적인 값으로 처리할지에 대해서도 팀원 간 회의를 통해서 변수별로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Q3 : 2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처리가 필요한 경우 하셨다고 했는데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차랑 동일하게 하신 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다르게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하신건가요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A3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개인을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기준으로 그룹화한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Total_EMI_per_month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의 데이터를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차 이상치를 한 결과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결측치를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제외한 수치들이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87.234208, 70943, 68131, 87.234208, 87.234208, 87.234208, 57304, 43167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경우가 있었습니다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 명백하게 최솟값인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제외한 값들은 </a:t>
            </a:r>
            <a:r>
              <a:rPr lang="ko-KR" altLang="en-US" sz="12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이상치이기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때문에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 * 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작으면 정상치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이상치로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한 이유는 최솟값이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 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해도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하였으며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*5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이유는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 이상치 탐지에서 기준이 되는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 중에서 최솟값을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사분위수로 하여 최솟값을 사분위수 단위로 계산한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최댓값이 최솟값*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그렇게 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527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이렇게 전처리를 진행한 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타겟변수인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Credit_Score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에 따른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변수별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Boxplot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을 확인해보니 다음과 같이 변수마다 그룹간 중앙값의 차이가 크게 다름을 볼 수 있었습니다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오전 강의 내용 참고해서 작성함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결측치의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발생 유형에 따라 완전 </a:t>
            </a:r>
            <a:r>
              <a:rPr lang="ko-KR" altLang="en-US" dirty="0" err="1"/>
              <a:t>결측의</a:t>
            </a:r>
            <a:r>
              <a:rPr lang="ko-KR" altLang="en-US" dirty="0"/>
              <a:t> 경우 </a:t>
            </a:r>
            <a:r>
              <a:rPr lang="en-US" altLang="ko-KR" dirty="0"/>
              <a:t>Customer ID </a:t>
            </a:r>
            <a:r>
              <a:rPr lang="ko-KR" altLang="en-US" dirty="0"/>
              <a:t>기준으로 </a:t>
            </a:r>
            <a:r>
              <a:rPr lang="en-US" altLang="ko-KR" dirty="0"/>
              <a:t>Drop </a:t>
            </a:r>
            <a:r>
              <a:rPr lang="ko-KR" altLang="en-US" dirty="0"/>
              <a:t>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부분</a:t>
            </a:r>
            <a:r>
              <a:rPr lang="en-US" altLang="ko-KR" dirty="0"/>
              <a:t>, </a:t>
            </a:r>
            <a:r>
              <a:rPr lang="ko-KR" altLang="en-US" dirty="0" err="1"/>
              <a:t>반부부</a:t>
            </a:r>
            <a:r>
              <a:rPr lang="en-US" altLang="ko-KR" dirty="0"/>
              <a:t>, </a:t>
            </a:r>
            <a:r>
              <a:rPr lang="ko-KR" altLang="en-US" dirty="0"/>
              <a:t>랜덤부분 </a:t>
            </a:r>
            <a:r>
              <a:rPr lang="ko-KR" altLang="en-US" dirty="0" err="1"/>
              <a:t>결측의</a:t>
            </a:r>
            <a:r>
              <a:rPr lang="ko-KR" altLang="en-US" dirty="0"/>
              <a:t> 경우 변수 특성을 고려해 </a:t>
            </a:r>
            <a:r>
              <a:rPr lang="en-US" altLang="ko-KR" dirty="0" err="1"/>
              <a:t>Ffill</a:t>
            </a:r>
            <a:r>
              <a:rPr lang="en-US" altLang="ko-KR" dirty="0"/>
              <a:t>, </a:t>
            </a:r>
            <a:r>
              <a:rPr lang="en-US" altLang="ko-KR" dirty="0" err="1"/>
              <a:t>bfill</a:t>
            </a:r>
            <a:r>
              <a:rPr lang="en-US" altLang="ko-KR" dirty="0"/>
              <a:t>, </a:t>
            </a:r>
            <a:r>
              <a:rPr lang="ko-KR" altLang="en-US" dirty="0"/>
              <a:t>혹은 연속적인 값이나 평균</a:t>
            </a:r>
            <a:r>
              <a:rPr lang="en-US" altLang="ko-KR" dirty="0"/>
              <a:t>, </a:t>
            </a:r>
            <a:r>
              <a:rPr lang="ko-KR" altLang="en-US" dirty="0"/>
              <a:t>중앙값 등으로 처리했습니다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데이터 전처리는 </a:t>
            </a:r>
            <a:r>
              <a:rPr lang="en-US" altLang="ko-KR" dirty="0" err="1"/>
              <a:t>Customer_ID</a:t>
            </a:r>
            <a:r>
              <a:rPr lang="ko-KR" altLang="en-US" dirty="0"/>
              <a:t>를 기준으로 그룹화한 다음</a:t>
            </a:r>
            <a:r>
              <a:rPr lang="en-US" altLang="ko-KR" dirty="0"/>
              <a:t>, </a:t>
            </a:r>
            <a:r>
              <a:rPr lang="ko-KR" altLang="en-US" dirty="0"/>
              <a:t>각 그룹들의 </a:t>
            </a:r>
            <a:r>
              <a:rPr lang="ko-KR" altLang="en-US" dirty="0" err="1"/>
              <a:t>변수들에서</a:t>
            </a:r>
            <a:r>
              <a:rPr lang="ko-KR" altLang="en-US" dirty="0"/>
              <a:t> 이상치가 있으면 </a:t>
            </a:r>
            <a:r>
              <a:rPr lang="en-US" altLang="ko-KR" dirty="0"/>
              <a:t>null</a:t>
            </a:r>
            <a:r>
              <a:rPr lang="ko-KR" altLang="en-US" dirty="0"/>
              <a:t>로 바꾸고</a:t>
            </a:r>
            <a:r>
              <a:rPr lang="en-US" altLang="ko-KR" dirty="0"/>
              <a:t>, </a:t>
            </a:r>
            <a:r>
              <a:rPr lang="ko-KR" altLang="en-US" dirty="0"/>
              <a:t>시계열을 </a:t>
            </a:r>
            <a:r>
              <a:rPr lang="ko-KR" altLang="en-US" dirty="0" err="1"/>
              <a:t>따르는지</a:t>
            </a:r>
            <a:r>
              <a:rPr lang="ko-KR" altLang="en-US" dirty="0"/>
              <a:t> 여부에 따라 </a:t>
            </a:r>
            <a:r>
              <a:rPr lang="ko-KR" altLang="en-US" dirty="0" err="1"/>
              <a:t>결측치들을</a:t>
            </a:r>
            <a:r>
              <a:rPr lang="ko-KR" altLang="en-US" dirty="0"/>
              <a:t> 여러 방식으로 채웠습니다</a:t>
            </a:r>
            <a:r>
              <a:rPr lang="en-US" altLang="ko-KR" dirty="0"/>
              <a:t>. </a:t>
            </a:r>
            <a:r>
              <a:rPr lang="ko-KR" altLang="en-US" dirty="0"/>
              <a:t>이를 위해 크게 수치형 변수인 </a:t>
            </a:r>
            <a:r>
              <a:rPr lang="ko-KR" altLang="en-US" dirty="0" err="1"/>
              <a:t>경우랑</a:t>
            </a:r>
            <a:r>
              <a:rPr lang="ko-KR" altLang="en-US" dirty="0"/>
              <a:t> 범주형 변수인 경우로 나누어서 작업을 했습니다</a:t>
            </a:r>
            <a:r>
              <a:rPr lang="en-US" altLang="ko-KR" dirty="0"/>
              <a:t>. </a:t>
            </a:r>
            <a:r>
              <a:rPr lang="ko-KR" altLang="en-US" dirty="0"/>
              <a:t>먼저 수치형 변수의 경우 각 그룹에 대해서 </a:t>
            </a:r>
            <a:r>
              <a:rPr lang="ko-KR" altLang="en-US" dirty="0" err="1"/>
              <a:t>고유값과</a:t>
            </a:r>
            <a:r>
              <a:rPr lang="ko-KR" altLang="en-US" dirty="0"/>
              <a:t> 비율을 살펴본 결과</a:t>
            </a:r>
            <a:r>
              <a:rPr lang="en-US" altLang="ko-KR" dirty="0"/>
              <a:t>, </a:t>
            </a:r>
            <a:r>
              <a:rPr lang="ko-KR" altLang="en-US" dirty="0"/>
              <a:t>어떤 변수들은 자료형이 문자열이고 몇몇 값들은 숫자 뒤에 </a:t>
            </a:r>
            <a:r>
              <a:rPr lang="en-US" altLang="ko-KR" dirty="0"/>
              <a:t>_</a:t>
            </a:r>
            <a:r>
              <a:rPr lang="ko-KR" altLang="en-US" dirty="0"/>
              <a:t>가 있었습니다</a:t>
            </a:r>
            <a:r>
              <a:rPr lang="en-US" altLang="ko-KR" dirty="0"/>
              <a:t>. _</a:t>
            </a:r>
            <a:r>
              <a:rPr lang="ko-KR" altLang="en-US" dirty="0"/>
              <a:t>를 빼고 정수형으로 바꾼 다음 데이터 분포를 보면 연속성이 있기 때문에 저희는 숫자 부분만 추출하여서 수치형으로 바꿨습니다</a:t>
            </a:r>
            <a:r>
              <a:rPr lang="en-US" altLang="ko-KR" dirty="0"/>
              <a:t>. </a:t>
            </a:r>
            <a:r>
              <a:rPr lang="ko-KR" altLang="en-US" dirty="0"/>
              <a:t>그 다음 </a:t>
            </a:r>
            <a:r>
              <a:rPr lang="en-US" altLang="ko-KR" dirty="0" err="1"/>
              <a:t>Num_of_Loan</a:t>
            </a:r>
            <a:r>
              <a:rPr lang="ko-KR" altLang="en-US" dirty="0"/>
              <a:t>같이 음수가 될 수 없는 변수인데 음수인 경우</a:t>
            </a:r>
            <a:r>
              <a:rPr lang="en-US" altLang="ko-KR" dirty="0"/>
              <a:t>,  </a:t>
            </a:r>
            <a:r>
              <a:rPr lang="ko-KR" altLang="en-US" dirty="0"/>
              <a:t>미국의 법규에서 정한 값을 벗어나는 값인 경우는 명백하게 </a:t>
            </a:r>
            <a:r>
              <a:rPr lang="ko-KR" altLang="en-US" dirty="0" err="1"/>
              <a:t>이상치이기</a:t>
            </a:r>
            <a:r>
              <a:rPr lang="ko-KR" altLang="en-US" dirty="0"/>
              <a:t> 때문에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그룹에 대해서 </a:t>
            </a:r>
            <a:r>
              <a:rPr lang="ko-KR" altLang="en-US" dirty="0" err="1"/>
              <a:t>결측치인</a:t>
            </a:r>
            <a:r>
              <a:rPr lang="ko-KR" altLang="en-US" dirty="0"/>
              <a:t> 값들을 제외한 변수의 데이터 분포를 바탕으로 팀원들이 다같이 정한 기준을 통해 탐지한 이상치</a:t>
            </a:r>
            <a:r>
              <a:rPr lang="en-US" altLang="ko-KR" dirty="0"/>
              <a:t>, </a:t>
            </a:r>
            <a:r>
              <a:rPr lang="ko-KR" altLang="en-US" dirty="0"/>
              <a:t>예를 들어서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그룹화한 </a:t>
            </a:r>
            <a:r>
              <a:rPr lang="en-US" altLang="ko-KR" dirty="0" err="1"/>
              <a:t>Num_Credit_Card</a:t>
            </a:r>
            <a:r>
              <a:rPr lang="ko-KR" altLang="en-US" dirty="0"/>
              <a:t>값의  데이터 분포를 살펴본 결과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값은 </a:t>
            </a:r>
            <a:r>
              <a:rPr lang="en-US" altLang="ko-KR" dirty="0"/>
              <a:t>1500, 1800 </a:t>
            </a:r>
            <a:r>
              <a:rPr lang="ko-KR" altLang="en-US" dirty="0"/>
              <a:t>같이 분포에서 크게 벗어났고 비율 또한 </a:t>
            </a:r>
            <a:r>
              <a:rPr lang="en-US" altLang="ko-KR" dirty="0"/>
              <a:t>8</a:t>
            </a:r>
            <a:r>
              <a:rPr lang="ko-KR" altLang="en-US" dirty="0"/>
              <a:t>개 중 </a:t>
            </a:r>
            <a:r>
              <a:rPr lang="en-US" altLang="ko-KR" dirty="0"/>
              <a:t>1 ~ 2</a:t>
            </a:r>
            <a:r>
              <a:rPr lang="ko-KR" altLang="en-US" dirty="0"/>
              <a:t>개로 매우 적었기 때문에 팀원 간 회의를 통해 각 그룹에 대해서 최솟값</a:t>
            </a:r>
            <a:r>
              <a:rPr lang="en-US" altLang="ko-KR" dirty="0"/>
              <a:t>, </a:t>
            </a:r>
            <a:r>
              <a:rPr lang="ko-KR" altLang="en-US" dirty="0"/>
              <a:t>최솟값 </a:t>
            </a:r>
            <a:r>
              <a:rPr lang="en-US" altLang="ko-KR" dirty="0"/>
              <a:t>+ 1</a:t>
            </a:r>
            <a:r>
              <a:rPr lang="ko-KR" altLang="en-US" dirty="0"/>
              <a:t>을 제외한 나머지 값들은 이상치로 판단하는 식으로 하거나 또는 </a:t>
            </a:r>
            <a:r>
              <a:rPr lang="en-US" altLang="ko-KR" dirty="0"/>
              <a:t>IQR</a:t>
            </a:r>
            <a:r>
              <a:rPr lang="ko-KR" altLang="en-US" dirty="0"/>
              <a:t>를 통한 이상치 탐지를 통해 나온 이상치들도 </a:t>
            </a:r>
            <a:r>
              <a:rPr lang="en-US" altLang="ko-KR" dirty="0"/>
              <a:t>null</a:t>
            </a:r>
            <a:r>
              <a:rPr lang="ko-KR" altLang="en-US" dirty="0"/>
              <a:t>로 바꿨습니다</a:t>
            </a:r>
            <a:r>
              <a:rPr lang="en-US" altLang="ko-KR" dirty="0"/>
              <a:t>. </a:t>
            </a:r>
            <a:r>
              <a:rPr lang="ko-KR" altLang="en-US" dirty="0"/>
              <a:t>그리고 이 과정을 하고 나서 다시 한번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각 그룹에 대해 </a:t>
            </a:r>
            <a:r>
              <a:rPr lang="ko-KR" altLang="en-US" dirty="0" err="1"/>
              <a:t>결측치를</a:t>
            </a:r>
            <a:r>
              <a:rPr lang="ko-KR" altLang="en-US" dirty="0"/>
              <a:t> 제외한 수치형 변수들의 데이터 분포를 살펴보고 팀원 회의를 통해 아직 이상치가 남아있다고 판단한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이상치 처리를 해서 최종 이상치 정리를 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남아있는 </a:t>
            </a:r>
            <a:r>
              <a:rPr lang="ko-KR" altLang="en-US" dirty="0" err="1"/>
              <a:t>결측치에</a:t>
            </a:r>
            <a:r>
              <a:rPr lang="ko-KR" altLang="en-US" dirty="0"/>
              <a:t> 대해서 </a:t>
            </a:r>
            <a:r>
              <a:rPr lang="ko-KR" altLang="en-US" dirty="0" err="1"/>
              <a:t>개인을</a:t>
            </a:r>
            <a:r>
              <a:rPr lang="ko-KR" altLang="en-US" dirty="0"/>
              <a:t> 기준으로 한 각 그룹에 대해 변수가 시계열을 </a:t>
            </a:r>
            <a:r>
              <a:rPr lang="ko-KR" altLang="en-US" dirty="0" err="1"/>
              <a:t>따라는지</a:t>
            </a:r>
            <a:r>
              <a:rPr lang="ko-KR" altLang="en-US" dirty="0"/>
              <a:t> </a:t>
            </a:r>
            <a:r>
              <a:rPr lang="ko-KR" altLang="en-US" dirty="0" err="1"/>
              <a:t>안따라는지</a:t>
            </a:r>
            <a:r>
              <a:rPr lang="ko-KR" altLang="en-US" dirty="0"/>
              <a:t> 여부에 따라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</a:t>
            </a:r>
            <a:r>
              <a:rPr lang="ko-KR" altLang="en-US" dirty="0" err="1"/>
              <a:t>결측치를</a:t>
            </a:r>
            <a:r>
              <a:rPr lang="ko-KR" altLang="en-US" dirty="0"/>
              <a:t> 채우거나 </a:t>
            </a:r>
            <a:r>
              <a:rPr lang="en-US" altLang="ko-KR" dirty="0" err="1"/>
              <a:t>Credit_History_Age</a:t>
            </a:r>
            <a:r>
              <a:rPr lang="ko-KR" altLang="en-US" dirty="0"/>
              <a:t> 같은 경우 연속적인 값으로 처리</a:t>
            </a:r>
            <a:r>
              <a:rPr lang="en-US" altLang="ko-KR" dirty="0"/>
              <a:t>, </a:t>
            </a:r>
            <a:r>
              <a:rPr lang="ko-KR" altLang="en-US" dirty="0"/>
              <a:t>평균 또는 중앙값으로 처리 등을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범주형 변수의 경우 팀원 회의를 통해 ‘</a:t>
            </a:r>
            <a:r>
              <a:rPr lang="en-US" altLang="ko-KR" dirty="0"/>
              <a:t>___’ </a:t>
            </a:r>
            <a:r>
              <a:rPr lang="ko-KR" altLang="en-US" dirty="0"/>
              <a:t>또는 ‘</a:t>
            </a:r>
            <a:r>
              <a:rPr lang="en-US" altLang="ko-KR" dirty="0"/>
              <a:t>NM’</a:t>
            </a:r>
            <a:r>
              <a:rPr lang="ko-KR" altLang="en-US" dirty="0"/>
              <a:t>같이 오타 혹은 알 수 없는 값들을 </a:t>
            </a:r>
            <a:r>
              <a:rPr lang="en-US" altLang="ko-KR" dirty="0"/>
              <a:t>null</a:t>
            </a:r>
            <a:r>
              <a:rPr lang="ko-KR" altLang="en-US" dirty="0"/>
              <a:t>로 바꿨으며</a:t>
            </a:r>
            <a:r>
              <a:rPr lang="en-US" altLang="ko-KR" dirty="0"/>
              <a:t>, </a:t>
            </a:r>
            <a:r>
              <a:rPr lang="ko-KR" altLang="en-US" dirty="0"/>
              <a:t>시계열을 따르는 경우 </a:t>
            </a:r>
            <a:r>
              <a:rPr lang="en-US" altLang="ko-KR" dirty="0"/>
              <a:t>Forward Fill, Backward Fill</a:t>
            </a:r>
            <a:r>
              <a:rPr lang="ko-KR" altLang="en-US" dirty="0"/>
              <a:t>으로 채우거나 시계열을 따르지 않는 경우 </a:t>
            </a:r>
            <a:r>
              <a:rPr lang="ko-KR" altLang="en-US" dirty="0" err="1"/>
              <a:t>최빈값으로</a:t>
            </a:r>
            <a:r>
              <a:rPr lang="ko-KR" altLang="en-US" dirty="0"/>
              <a:t> 채웠습니다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수치형 및 범주형 </a:t>
            </a:r>
            <a:r>
              <a:rPr lang="ko-KR" altLang="en-US" dirty="0" err="1"/>
              <a:t>변수들에서</a:t>
            </a:r>
            <a:r>
              <a:rPr lang="ko-KR" altLang="en-US" dirty="0"/>
              <a:t> </a:t>
            </a:r>
            <a:r>
              <a:rPr lang="ko-KR" altLang="en-US" dirty="0" err="1"/>
              <a:t>결측치를</a:t>
            </a:r>
            <a:r>
              <a:rPr lang="ko-KR" altLang="en-US" dirty="0"/>
              <a:t> </a:t>
            </a:r>
            <a:r>
              <a:rPr lang="en-US" altLang="ko-KR" dirty="0"/>
              <a:t>Forward fill, Backward fill</a:t>
            </a:r>
            <a:r>
              <a:rPr lang="ko-KR" altLang="en-US" dirty="0"/>
              <a:t>로 채우는 경우 정규성</a:t>
            </a:r>
            <a:r>
              <a:rPr lang="en-US" altLang="ko-KR" dirty="0"/>
              <a:t>, </a:t>
            </a:r>
            <a:r>
              <a:rPr lang="ko-KR" altLang="en-US" dirty="0"/>
              <a:t>등분산성 </a:t>
            </a:r>
            <a:r>
              <a:rPr lang="ko-KR" altLang="en-US" dirty="0" err="1"/>
              <a:t>검정등에</a:t>
            </a:r>
            <a:r>
              <a:rPr lang="ko-KR" altLang="en-US" dirty="0"/>
              <a:t> 따른 </a:t>
            </a:r>
            <a:r>
              <a:rPr lang="ko-KR" altLang="en-US" dirty="0" err="1"/>
              <a:t>쌍체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, Wilcoxon </a:t>
            </a:r>
            <a:r>
              <a:rPr lang="ko-KR" altLang="en-US" dirty="0"/>
              <a:t>검정을 통해 순서에 따른 평균 혹은 </a:t>
            </a:r>
            <a:r>
              <a:rPr lang="ko-KR" altLang="en-US" dirty="0" err="1"/>
              <a:t>중위값</a:t>
            </a:r>
            <a:r>
              <a:rPr lang="ko-KR" altLang="en-US" dirty="0"/>
              <a:t> 차이 여부를 확인하였습니다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수치형 변수</a:t>
            </a:r>
            <a:r>
              <a:rPr lang="en-US" altLang="ko-KR" dirty="0"/>
              <a:t>(</a:t>
            </a:r>
            <a:r>
              <a:rPr lang="ko-KR" altLang="en-US" dirty="0"/>
              <a:t>시계열 따르는 경우 </a:t>
            </a:r>
            <a:r>
              <a:rPr lang="en-US" altLang="ko-KR" dirty="0"/>
              <a:t>/ Forward fill &amp; Backward fill) : Age, </a:t>
            </a:r>
            <a:r>
              <a:rPr lang="en-US" altLang="ko-KR" dirty="0" err="1"/>
              <a:t>Annual_Income</a:t>
            </a:r>
            <a:r>
              <a:rPr lang="en-US" altLang="ko-KR" dirty="0"/>
              <a:t>, </a:t>
            </a:r>
            <a:r>
              <a:rPr lang="en-US" altLang="ko-KR" dirty="0" err="1"/>
              <a:t>Monthly_Inhand_Salary</a:t>
            </a:r>
            <a:r>
              <a:rPr lang="en-US" altLang="ko-KR" dirty="0"/>
              <a:t>, </a:t>
            </a:r>
            <a:r>
              <a:rPr lang="en-US" altLang="ko-KR" dirty="0" err="1"/>
              <a:t>Num_Bank_Accounts</a:t>
            </a:r>
            <a:r>
              <a:rPr lang="en-US" altLang="ko-KR" dirty="0"/>
              <a:t>,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Num_Credit_Card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Interest_Rate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Changed_Credit_Limit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Num_Credit_Inquiries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Outstanding_Debt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Total_EMI_per_month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따르는 경우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연속적인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값처리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Credit_History_Age</a:t>
            </a:r>
            <a:endParaRPr lang="ko-KR" altLang="en-US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수치형 변수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Delay_from_due_date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Num_of_Delayed_Payment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Amount_invested_monthly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Monthly_Balance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Occupation,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Type_of_Loan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Credit_Mix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Payment_Behaviour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범주형 변수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시계열을 따르지 않는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: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Payment_of_Min_Amount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Q1 : </a:t>
            </a:r>
            <a:r>
              <a:rPr lang="ko-KR" altLang="en-US" dirty="0"/>
              <a:t>법규에 있는 </a:t>
            </a:r>
            <a:r>
              <a:rPr lang="ko-KR" altLang="en-US" dirty="0" err="1"/>
              <a:t>기준값에</a:t>
            </a:r>
            <a:r>
              <a:rPr lang="ko-KR" altLang="en-US" dirty="0"/>
              <a:t> 벗어나는 경우 </a:t>
            </a:r>
            <a:r>
              <a:rPr lang="en-US" altLang="ko-KR" dirty="0"/>
              <a:t>null</a:t>
            </a:r>
            <a:r>
              <a:rPr lang="ko-KR" altLang="en-US" dirty="0"/>
              <a:t>값 처리 했다는 것이 구체적으로 어떤 것인가요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A1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한국대부업체의 자료에 따르면 워싱턴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D.C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포함한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주에서는 연기준 최대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40%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법정금리를 적용하고 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Interest_Rate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같은 경우는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벗어나는 경우를 이상치로 판단해서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null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처리했습니다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변수와 따르지 않는 변수는 어떻게 정하셨나요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A2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부분은 팀원 간 회의를 통해서 시계열을 따르는 변수인지 아닌지 각 변수별로 판단을 했으며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시계열을 따르는 변수들 중에서도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Forward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fill, Backward fill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할지 연속적인 값으로 처리할지에 대해서도 팀원 간 회의를 통해서 변수별로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Q3 : 2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처리가 필요한 경우 하셨다고 했는데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차랑 동일하게 하신 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다르게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하신건가요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A3 :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들어서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개인을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기준으로 그룹화한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Total_EMI_per_month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의 데이터를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차 이상치를 한 결과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결측치를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제외한 수치들이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87.234208, 70943, 68131, 87.234208, 87.234208, 87.234208, 57304, 43167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경우가 있었습니다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 명백하게 최솟값인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87.234208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제외한 값들은 </a:t>
            </a:r>
            <a:r>
              <a:rPr lang="ko-KR" altLang="en-US" sz="12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이상치이기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때문에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이상치 처리는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 * 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작으면 정상치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아니면 이상치로 판단했습니다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최솟값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+ 1)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한 이유는 최솟값이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경우 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해도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하였으며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*5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이유는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 이상치 탐지에서 기준이 되는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 중에서 최솟값을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사분위수로 하여 최솟값을 사분위수 단위로 계산한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IQR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최댓값이 최솟값*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이기 때문에 그렇게 했습니다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65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기본적인 수치형 변수들 및 범주형 외에 특별한 전처리를 그림과 같이 진행했는데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크게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OneHotEncoder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LabelEncoder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파생변수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기타로 나누어서 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중 파생변수의 경우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Type_of_Loan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과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Payment_Behaviour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는 여러 변수들이 결합한 것으로 볼 수 있기 때문에 최소 단위 나눌 수 있으므로 최소 단위로 나누어서 추가했고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기타의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Credit_History_Age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는 한달 단위로 연속적으로 증가해야 하기때문에 정수로 바꾸고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Customer_ID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를 기준으로 그룹화하여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씩 증가하도록 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1F1F1F"/>
                </a:solidFill>
                <a:effectLst/>
                <a:latin typeface="Google Sans"/>
              </a:rPr>
              <a:t>category_nominal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유형인 두 변수 </a:t>
            </a:r>
            <a:r>
              <a:rPr lang="en-US" altLang="ko-KR" dirty="0"/>
              <a:t>Type of Loan,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Payment_Behaviour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경우 </a:t>
            </a:r>
            <a:r>
              <a:rPr lang="ko-KR" altLang="en-US" dirty="0"/>
              <a:t>파생변수 생성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대출의 종류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:</a:t>
            </a:r>
            <a:r>
              <a:rPr lang="ko-KR" altLang="en-US" dirty="0">
                <a:effectLst/>
              </a:rPr>
              <a:t>자동차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신용 개선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개인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주택 자산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지정되지 않음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주택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학생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부채 통합 대출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월급 대출</a:t>
            </a:r>
            <a:endParaRPr lang="en-US" altLang="ko-KR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docs-Calibri"/>
              </a:rPr>
              <a:t>Payment_Behaviour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로부터 파생된 변수인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Spent Frequency(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소비 빈도에 따라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Lower, High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를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0, 1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로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), Spent Size(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소비하는 금액의 크기에 따라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Small, Medium, Large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를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0, 1, 2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ocs-Calibri"/>
              </a:rPr>
              <a:t>로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ocs-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3206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이렇게 데이터 전처리는 끝났는데요</a:t>
            </a:r>
            <a:r>
              <a:rPr lang="en-US" altLang="ko-KR" dirty="0"/>
              <a:t>, </a:t>
            </a:r>
            <a:r>
              <a:rPr lang="ko-KR" altLang="en-US" dirty="0"/>
              <a:t>그럼 아까 보여드렸던 이 진행 </a:t>
            </a:r>
            <a:r>
              <a:rPr lang="en-US" altLang="ko-KR" dirty="0"/>
              <a:t>flow</a:t>
            </a:r>
            <a:r>
              <a:rPr lang="ko-KR" altLang="en-US" dirty="0"/>
              <a:t>중에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245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r>
              <a:rPr lang="en-US" altLang="ko-KR" dirty="0"/>
              <a:t>task A</a:t>
            </a:r>
            <a:r>
              <a:rPr lang="ko-KR" altLang="en-US" dirty="0"/>
              <a:t> 부터 보시겠습니다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70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프로젝트에 활용한 개발 플랫폼은 </a:t>
            </a:r>
            <a:r>
              <a:rPr lang="en-US" altLang="ko-KR" dirty="0" err="1"/>
              <a:t>colab</a:t>
            </a:r>
            <a:r>
              <a:rPr lang="ko-KR" altLang="en-US" dirty="0"/>
              <a:t>이고 개발언어는 </a:t>
            </a:r>
            <a:r>
              <a:rPr lang="ko-KR" altLang="en-US" dirty="0" err="1"/>
              <a:t>파이썬을</a:t>
            </a:r>
            <a:r>
              <a:rPr lang="ko-KR" altLang="en-US" dirty="0"/>
              <a:t> 활용했습니다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40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automl</a:t>
            </a:r>
            <a:r>
              <a:rPr lang="en-US" altLang="ko-KR" dirty="0"/>
              <a:t> </a:t>
            </a:r>
            <a:r>
              <a:rPr lang="ko-KR" altLang="en-US" dirty="0"/>
              <a:t>라이브러리인 </a:t>
            </a:r>
            <a:r>
              <a:rPr lang="en-US" altLang="ko-KR" dirty="0" err="1"/>
              <a:t>PyCaret</a:t>
            </a:r>
            <a:r>
              <a:rPr lang="ko-KR" altLang="en-US" dirty="0"/>
              <a:t>을 돌려서 최적의 모델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(et, rf, </a:t>
            </a:r>
            <a:r>
              <a:rPr lang="en-US" altLang="ko-KR" dirty="0" err="1"/>
              <a:t>xgboost</a:t>
            </a:r>
            <a:r>
              <a:rPr lang="en-US" altLang="ko-KR" dirty="0"/>
              <a:t>)</a:t>
            </a:r>
            <a:r>
              <a:rPr lang="ko-KR" altLang="en-US" dirty="0"/>
              <a:t>를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Pycaret</a:t>
            </a:r>
            <a:r>
              <a:rPr lang="en-US" altLang="ko-KR" dirty="0"/>
              <a:t>: </a:t>
            </a:r>
            <a:r>
              <a:rPr lang="en-US" altLang="ko-KR" dirty="0" err="1"/>
              <a:t>skikit</a:t>
            </a:r>
            <a:r>
              <a:rPr lang="en-US" altLang="ko-KR" dirty="0"/>
              <a:t>-learn </a:t>
            </a:r>
            <a:r>
              <a:rPr lang="ko-KR" altLang="en-US" dirty="0"/>
              <a:t>패키지를 기반으로 개발된 자동으로 </a:t>
            </a:r>
            <a:r>
              <a:rPr lang="ko-KR" altLang="en-US" dirty="0" err="1"/>
              <a:t>머신러닝을</a:t>
            </a:r>
            <a:r>
              <a:rPr lang="ko-KR" altLang="en-US" dirty="0"/>
              <a:t> 수행하는 파이썬 라이브러리로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모델들을 한번에 돌려줘서 한눈에 모델을 비교할 수 있게 </a:t>
            </a:r>
            <a:r>
              <a:rPr lang="ko-KR" altLang="en-US" dirty="0" err="1"/>
              <a:t>해줌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SMOTE o</a:t>
            </a:r>
            <a:r>
              <a:rPr lang="ko-KR" alt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6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선택된 모델들을 직접 실제코드로 구현해서 나온 결과 비교를 통해서 </a:t>
            </a:r>
            <a:r>
              <a:rPr lang="en-US" altLang="ko-KR" dirty="0"/>
              <a:t>3</a:t>
            </a:r>
            <a:r>
              <a:rPr lang="ko-KR" altLang="en-US" dirty="0"/>
              <a:t>가지 중 가장 최고 모델 선정했는데요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위의 결과와 같이 </a:t>
            </a:r>
            <a:r>
              <a:rPr lang="en-US" altLang="ko-KR" dirty="0" err="1"/>
              <a:t>extratree</a:t>
            </a:r>
            <a:r>
              <a:rPr lang="en-US" altLang="ko-KR" dirty="0"/>
              <a:t> </a:t>
            </a:r>
            <a:r>
              <a:rPr lang="ko-KR" altLang="en-US" dirty="0"/>
              <a:t>모델이 </a:t>
            </a:r>
            <a:r>
              <a:rPr lang="en-US" altLang="ko-KR" dirty="0"/>
              <a:t>0.80</a:t>
            </a:r>
            <a:r>
              <a:rPr lang="ko-KR" altLang="en-US" dirty="0"/>
              <a:t>으로 가장 높은 정확도와 빠른 속도를 보였기에 </a:t>
            </a:r>
            <a:r>
              <a:rPr lang="en-US" altLang="ko-KR" dirty="0"/>
              <a:t>Extra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 모델을 최종 모델로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Accuracy </a:t>
            </a:r>
            <a:r>
              <a:rPr lang="ko-KR" altLang="en-US" dirty="0"/>
              <a:t>만 </a:t>
            </a:r>
            <a:r>
              <a:rPr lang="ko-KR" altLang="en-US" dirty="0" err="1"/>
              <a:t>보는것은</a:t>
            </a:r>
            <a:r>
              <a:rPr lang="ko-KR" altLang="en-US" dirty="0"/>
              <a:t> 부족하지 않나요</a:t>
            </a:r>
            <a:r>
              <a:rPr lang="en-US" altLang="ko-KR" dirty="0"/>
              <a:t>? 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나 </a:t>
            </a:r>
            <a:r>
              <a:rPr lang="en-US" altLang="ko-KR" dirty="0" err="1"/>
              <a:t>auc</a:t>
            </a:r>
            <a:r>
              <a:rPr lang="en-US" altLang="ko-KR" dirty="0"/>
              <a:t> </a:t>
            </a:r>
            <a:r>
              <a:rPr lang="ko-KR" altLang="en-US" dirty="0"/>
              <a:t>도 함께 </a:t>
            </a:r>
            <a:r>
              <a:rPr lang="ko-KR" altLang="en-US" dirty="0" err="1"/>
              <a:t>봐야하지</a:t>
            </a:r>
            <a:r>
              <a:rPr lang="ko-KR" altLang="en-US" dirty="0"/>
              <a:t> 않을까요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-&gt; oversampling(SMOTE)</a:t>
            </a:r>
            <a:r>
              <a:rPr lang="ko-KR" altLang="en-US" dirty="0"/>
              <a:t>을 통해 데이터 불균형을 어느정도 맞춰줬기 때문에 전반적인 모델 성능 비교하는데 일반적으로 많이 사용하는 </a:t>
            </a:r>
            <a:r>
              <a:rPr lang="en-US" altLang="ko-KR" dirty="0"/>
              <a:t>accuracy</a:t>
            </a:r>
            <a:r>
              <a:rPr lang="ko-KR" altLang="en-US" dirty="0"/>
              <a:t>만 </a:t>
            </a:r>
            <a:r>
              <a:rPr lang="ko-KR" altLang="en-US" dirty="0" err="1"/>
              <a:t>보고지나가도</a:t>
            </a:r>
            <a:r>
              <a:rPr lang="ko-KR" altLang="en-US" dirty="0"/>
              <a:t> </a:t>
            </a:r>
            <a:r>
              <a:rPr lang="ko-KR" altLang="en-US" dirty="0" err="1"/>
              <a:t>될것이라</a:t>
            </a:r>
            <a:r>
              <a:rPr lang="ko-KR" altLang="en-US" dirty="0"/>
              <a:t> 판단했으며</a:t>
            </a:r>
            <a:r>
              <a:rPr lang="en-US" altLang="ko-KR" dirty="0"/>
              <a:t>, </a:t>
            </a:r>
            <a:r>
              <a:rPr lang="ko-KR" altLang="en-US" dirty="0"/>
              <a:t>대략적인 지표는 이미 </a:t>
            </a:r>
            <a:r>
              <a:rPr lang="en-US" altLang="ko-KR" dirty="0" err="1"/>
              <a:t>pycaret</a:t>
            </a:r>
            <a:r>
              <a:rPr lang="ko-KR" altLang="en-US" dirty="0"/>
              <a:t>에서 보여줬고 해당 단계는 실제로 </a:t>
            </a:r>
            <a:r>
              <a:rPr lang="en-US" altLang="ko-KR" dirty="0" err="1"/>
              <a:t>pycaret</a:t>
            </a:r>
            <a:r>
              <a:rPr lang="ko-KR" altLang="en-US" dirty="0"/>
              <a:t>과 같은 순위를 보이는지 검증차원에서 </a:t>
            </a:r>
            <a:r>
              <a:rPr lang="ko-KR" altLang="en-US" dirty="0" err="1"/>
              <a:t>구현한것이므로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만 보고 넘어갔습니다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5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저희가 선택한 </a:t>
            </a:r>
            <a:r>
              <a:rPr lang="en-US" altLang="ko-KR" dirty="0"/>
              <a:t>extra tree model</a:t>
            </a:r>
            <a:r>
              <a:rPr lang="ko-KR" altLang="en-US" dirty="0"/>
              <a:t>에 대한 설명을 하자면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모델은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모델과 아주 비슷하지만 속도가 더  빠르고 성능도 미세하게 더 높은 모델로</a:t>
            </a:r>
            <a:r>
              <a:rPr lang="en-US" altLang="ko-KR" dirty="0"/>
              <a:t>, </a:t>
            </a:r>
            <a:r>
              <a:rPr lang="ko-KR" altLang="en-US" dirty="0"/>
              <a:t>더욱 </a:t>
            </a:r>
            <a:r>
              <a:rPr lang="ko-KR" altLang="en-US" dirty="0" err="1"/>
              <a:t>랜덤한</a:t>
            </a:r>
            <a:r>
              <a:rPr lang="ko-KR" altLang="en-US" dirty="0"/>
              <a:t> </a:t>
            </a:r>
            <a:r>
              <a:rPr lang="ko-KR" altLang="en-US" dirty="0" err="1"/>
              <a:t>포레스트로</a:t>
            </a:r>
            <a:r>
              <a:rPr lang="ko-KR" altLang="en-US" dirty="0"/>
              <a:t> 극도로 </a:t>
            </a:r>
            <a:r>
              <a:rPr lang="ko-KR" altLang="en-US" dirty="0" err="1"/>
              <a:t>무작위화된</a:t>
            </a:r>
            <a:r>
              <a:rPr lang="ko-KR" altLang="en-US" dirty="0"/>
              <a:t> 앙상블 러닝 모델입니다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사진과 같이 각 결정 트리는 무작위로 데이터 샘플링하고</a:t>
            </a:r>
            <a:r>
              <a:rPr lang="en-US" altLang="ko-KR" dirty="0"/>
              <a:t>, </a:t>
            </a:r>
            <a:r>
              <a:rPr lang="ko-KR" altLang="en-US" dirty="0"/>
              <a:t>무작위로 특성을 선택하여 분할 위치를 결정합니다</a:t>
            </a:r>
            <a:r>
              <a:rPr lang="en-US" altLang="ko-KR" dirty="0"/>
              <a:t>. </a:t>
            </a:r>
            <a:r>
              <a:rPr lang="ko-KR" altLang="en-US" dirty="0"/>
              <a:t>이 과정을 통해 다양한 결정 트리가 생성되고</a:t>
            </a:r>
            <a:r>
              <a:rPr lang="en-US" altLang="ko-KR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</a:t>
            </a:r>
            <a:r>
              <a:rPr lang="ko-KR" altLang="en-US" dirty="0"/>
              <a:t>이들의 예측 결과를 결합하여 최종 예측을 수행합니다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이러한 방식으로 엑스트라 트리는 다양성을 가지며</a:t>
            </a:r>
            <a:r>
              <a:rPr lang="en-US" altLang="ko-KR" dirty="0"/>
              <a:t>, </a:t>
            </a:r>
            <a:r>
              <a:rPr lang="ko-KR" altLang="en-US" dirty="0"/>
              <a:t>과적합을 줄이고 높은 예측 성능을 보장한다는 장점이 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Et: </a:t>
            </a:r>
            <a:r>
              <a:rPr lang="ko-KR" altLang="en-US" dirty="0"/>
              <a:t>임의 분할</a:t>
            </a:r>
            <a:r>
              <a:rPr lang="en-US" altLang="ko-KR" dirty="0"/>
              <a:t>, RF : </a:t>
            </a:r>
            <a:r>
              <a:rPr lang="ko-KR" altLang="en-US" dirty="0"/>
              <a:t>최적 분할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Rf</a:t>
            </a:r>
            <a:r>
              <a:rPr lang="ko-KR" altLang="en-US" dirty="0"/>
              <a:t>보다 </a:t>
            </a:r>
            <a:r>
              <a:rPr lang="ko-KR" altLang="en-US" dirty="0" err="1"/>
              <a:t>훨</a:t>
            </a:r>
            <a:r>
              <a:rPr lang="ko-KR" altLang="en-US" dirty="0"/>
              <a:t> 씬 더 높은 무작위성을 갖기 때문에 편향</a:t>
            </a:r>
            <a:r>
              <a:rPr lang="en-US" altLang="ko-KR" dirty="0"/>
              <a:t>, </a:t>
            </a:r>
            <a:r>
              <a:rPr lang="ko-KR" altLang="en-US" dirty="0"/>
              <a:t>분산이 감소됨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분할 지점이 선택 되었을 경우 모든 </a:t>
            </a:r>
            <a:r>
              <a:rPr lang="ko-KR" altLang="en-US" dirty="0" err="1"/>
              <a:t>피쳐중</a:t>
            </a:r>
            <a:r>
              <a:rPr lang="ko-KR" altLang="en-US" dirty="0"/>
              <a:t> 가장 좋은 것을 선택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속도가 빠름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부트스트랩 샘플링을 적용하지 않음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특성과 데이터 샘플 수 마저도 랜덤을 추출하여 훈련 데이터 셋을 형성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 샘플 수와 특성 설정까지 랜덤으로 지정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기본적으로 </a:t>
            </a:r>
            <a:r>
              <a:rPr lang="en-US" altLang="ko-KR" dirty="0"/>
              <a:t>100</a:t>
            </a:r>
            <a:r>
              <a:rPr lang="ko-KR" altLang="en-US" dirty="0"/>
              <a:t>개의 결정 트리를 훈련시켜 전체 </a:t>
            </a:r>
            <a:r>
              <a:rPr lang="en-US" altLang="ko-KR" dirty="0"/>
              <a:t>feature </a:t>
            </a:r>
            <a:r>
              <a:rPr lang="ko-KR" altLang="en-US" dirty="0"/>
              <a:t>중 일부만 임의 추출하여 노드를 분할하는데 사용 </a:t>
            </a:r>
            <a:endParaRPr lang="en-US" altLang="ko-K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Bootstrap </a:t>
            </a:r>
            <a:r>
              <a:rPr lang="ko-KR" altLang="en-US" dirty="0"/>
              <a:t>샘플링을 사용하지 않고 전체 특성 중 일부를 랜덤하게 선택해 노드 분할에 사용</a:t>
            </a:r>
            <a:r>
              <a:rPr lang="en-US" altLang="ko-KR" dirty="0"/>
              <a:t>( </a:t>
            </a:r>
            <a:r>
              <a:rPr lang="ko-KR" altLang="en-US" dirty="0"/>
              <a:t>무작위 분할 중 가장 좋은 것을 분할 규칙으로 선택</a:t>
            </a:r>
            <a:r>
              <a:rPr lang="en-US" altLang="ko-KR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32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엑스트라 트리 모델로 데이터를 훈련시킨 후 </a:t>
            </a:r>
            <a:r>
              <a:rPr lang="en-US" altLang="ko-KR" dirty="0" err="1"/>
              <a:t>confusion_matrix</a:t>
            </a:r>
            <a:r>
              <a:rPr lang="ko-KR" altLang="en-US" dirty="0"/>
              <a:t>와 </a:t>
            </a:r>
            <a:r>
              <a:rPr lang="en-US" altLang="ko-KR" dirty="0"/>
              <a:t>classification report</a:t>
            </a:r>
            <a:r>
              <a:rPr lang="ko-KR" altLang="en-US" dirty="0"/>
              <a:t>를 확인한 결과</a:t>
            </a:r>
            <a:r>
              <a:rPr lang="en-US" altLang="ko-KR" dirty="0"/>
              <a:t>, </a:t>
            </a:r>
            <a:r>
              <a:rPr lang="ko-KR" altLang="en-US" dirty="0"/>
              <a:t>테스트점수</a:t>
            </a:r>
            <a:r>
              <a:rPr lang="en-US" altLang="ko-KR" dirty="0"/>
              <a:t>,</a:t>
            </a:r>
            <a:r>
              <a:rPr lang="ko-KR" altLang="en-US" dirty="0"/>
              <a:t> 정확도와 </a:t>
            </a:r>
            <a:r>
              <a:rPr lang="en-US" altLang="ko-KR" dirty="0"/>
              <a:t>f1score</a:t>
            </a:r>
            <a:r>
              <a:rPr lang="ko-KR" altLang="en-US" dirty="0"/>
              <a:t>가 </a:t>
            </a:r>
            <a:r>
              <a:rPr lang="en-US" altLang="ko-KR" dirty="0"/>
              <a:t>0.8</a:t>
            </a:r>
            <a:r>
              <a:rPr lang="ko-KR" altLang="en-US" dirty="0"/>
              <a:t>임을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 oversampling(smote),</a:t>
            </a:r>
            <a:r>
              <a:rPr lang="ko-KR" altLang="en-US" dirty="0"/>
              <a:t> </a:t>
            </a:r>
            <a:r>
              <a:rPr lang="en-US" altLang="ko-KR" dirty="0" err="1"/>
              <a:t>downsampling</a:t>
            </a:r>
            <a:r>
              <a:rPr lang="en-US" altLang="ko-KR" dirty="0"/>
              <a:t>(random </a:t>
            </a:r>
            <a:r>
              <a:rPr lang="en-US" altLang="ko-KR" dirty="0" err="1"/>
              <a:t>undersampling</a:t>
            </a:r>
            <a:r>
              <a:rPr lang="en-US" altLang="ko-KR" dirty="0"/>
              <a:t>) </a:t>
            </a:r>
            <a:r>
              <a:rPr lang="ko-KR" altLang="en-US" dirty="0"/>
              <a:t>모두 진행 해보았는데 기본일때가 성능이 가장 좋았음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모델튜닝</a:t>
            </a:r>
            <a:r>
              <a:rPr lang="ko-KR" altLang="en-US" dirty="0"/>
              <a:t> 및 성능개선을 위해 </a:t>
            </a:r>
            <a:r>
              <a:rPr lang="en-US" altLang="ko-KR" dirty="0"/>
              <a:t>feature selection</a:t>
            </a:r>
            <a:r>
              <a:rPr lang="ko-KR" altLang="en-US" dirty="0"/>
              <a:t>을 고려해보고자 우선 위와 같이 변수 중요도도 확인을 했고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97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변수의 영향력을 알려주어 모델의 변수 중요도를 계산하는데 사용하는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öhne"/>
              </a:rPr>
              <a:t>SHAPley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라이브러리를 통해 각 변수가 모델의 예측에 어느정도 영향을 미치는지도 확인해 보았습니다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SHAP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SHAP (Shapley Additive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öhne"/>
              </a:rPr>
              <a:t>exPlanations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라이브러리를 통해 제공되며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모델의 변수 중요도를 계산하는 데 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이 라이브러리는 모델의 해석 가능성을 높이고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변수의 영향력을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 모델의 동작을 이해하는 데 도움을 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SHAP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은 각 변수가 모델의 예측에 어떤 영향을 미치는지를 개별적으로 확인할 수 있으므로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öhne"/>
              </a:rPr>
              <a:t>AutoML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과 같은 라이브러리와 함께 사용하면 모델의 성능과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öhne"/>
              </a:rPr>
              <a:t>해석력을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 향상시키는 데 도움이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따라서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SHAP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은 변수 중요도를 확인하는 데 유용한 도구로 자주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4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scikit-learn(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사이킷런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라이브러리에서 제공하는 모델 기반의 특성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(Feature Selection)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방법 중 하나인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SelectFromModel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feature selection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도 시도해보았습니다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기능은 특정 모델의 중요도를 기준으로 특성을 선택하여 새로운 특성 세트를 만들어주는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Q. SHAP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SelectFromModel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차이점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SelectFromModel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모델이 제공하는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feature_importances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_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coef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_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같은 특성 중요도 정보를 이용하여 특성을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기반의 특성 선택은 주어진 모델의 학습 결과를 기반으로 하기 때문에 모델이 데데이터에 더 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적합되도록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특성을 선택하는 경향이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반면에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SHAP(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SHapley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Additive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exPlanations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모델의 해석 가능성을 높이고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개별 변수가 모델 예측에 어떻게 기여하는지를 설명하기 위해 사용되는 게임 이론 기반의 접근법입니다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SHAP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개별 변수의 영향력을 계산하는데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변수의 기여도를 설명하기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Shapley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접근 방식은 변수의 상호작용을 고려하여 개별 변수의 영향력을 더 정확하게 설명할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SelectFromModel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모델 기반의 특성 선택 방법이고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특정 모델의 특성 중요도를 사용하여 특성을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반면에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SHAP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모델의 예측을 설명하고 각 변수의 기여도를 계산하기 위해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변수의 상호작용을 고려하여 더 정확한 설명을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두 기능은 목적과 사용 방법이 다르기 때문에 상황에 맞게 적절하게 사용해야 합니다</a:t>
            </a:r>
          </a:p>
          <a:p>
            <a:pPr algn="l"/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64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진행했던 </a:t>
            </a:r>
            <a:r>
              <a:rPr lang="ko-KR" altLang="en-US" dirty="0" err="1"/>
              <a:t>변수중요도확인</a:t>
            </a:r>
            <a:r>
              <a:rPr lang="en-US" altLang="ko-KR" dirty="0"/>
              <a:t>, </a:t>
            </a:r>
            <a:r>
              <a:rPr lang="en-US" altLang="ko-KR" dirty="0" err="1"/>
              <a:t>SHAPley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SelectFromModel</a:t>
            </a:r>
            <a:r>
              <a:rPr lang="ko-KR" altLang="en-US" dirty="0"/>
              <a:t> 모두 고려하여</a:t>
            </a:r>
            <a:r>
              <a:rPr lang="en-US" altLang="ko-KR" dirty="0"/>
              <a:t> </a:t>
            </a:r>
            <a:r>
              <a:rPr lang="ko-KR" altLang="en-US" dirty="0"/>
              <a:t>공통적으로 중요해 보이는 변수들을 </a:t>
            </a:r>
            <a:r>
              <a:rPr lang="en-US" altLang="ko-KR" dirty="0"/>
              <a:t>select</a:t>
            </a:r>
            <a:r>
              <a:rPr lang="ko-KR" altLang="en-US" dirty="0"/>
              <a:t>해서 모델 구현해보았지만 </a:t>
            </a:r>
            <a:endParaRPr lang="en-US" altLang="ko-KR" dirty="0"/>
          </a:p>
          <a:p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약간 더 상승했으니 </a:t>
            </a:r>
            <a:r>
              <a:rPr lang="en-US" altLang="ko-KR" dirty="0" err="1"/>
              <a:t>accurac</a:t>
            </a:r>
            <a:r>
              <a:rPr lang="ko-KR" altLang="en-US" dirty="0"/>
              <a:t>는 여전히 </a:t>
            </a:r>
            <a:r>
              <a:rPr lang="en-US" altLang="ko-KR" dirty="0"/>
              <a:t>0.80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성능 개선은 없었습니다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40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저희는 성능 개선을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가지 방법을 통해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튜닝을 진행해보았는데요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우선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베이즈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최적화를 기반으로 효율적으로 최적의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탐색해주는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하이퍼파라미터튜닝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라이브러리인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옵튜나와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선정을 위해 사용했던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pycaret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제시했던 최적의 파라미터를 조합하여 위와 같이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튜닝했습니다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*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Optuna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옵투나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베이즈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최적화를 활용한 파라미터 튜닝 라이브러리로서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머신러닝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최적화를 자동화하는데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Optuna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목적함수의 값을 최소화 또는 최대화하기 위해 파라미터 공간을 탐색하면서 가장 좋은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조합을 찾아내는데 유용합니다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베이즈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최적화를 기반으로 하기 때문에 기존 그리드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서치나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랜덤 서치보다 더 효율적으로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탐색할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Optuna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다양한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머신러닝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프레임워크와 통합되어 사용할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사용하기 쉽고 유연한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제공하여 빠르고 간편하게 최적화를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72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그러자 위의 사진과 같이 테스트 점수가 약 </a:t>
            </a:r>
            <a:r>
              <a:rPr lang="en-US" altLang="ko-KR" b="0" i="0" dirty="0">
                <a:effectLst/>
                <a:latin typeface="Söhne"/>
              </a:rPr>
              <a:t>0.80</a:t>
            </a:r>
            <a:r>
              <a:rPr lang="ko-KR" altLang="en-US" b="0" i="0" dirty="0">
                <a:effectLst/>
                <a:latin typeface="Söhne"/>
              </a:rPr>
              <a:t>에서 </a:t>
            </a:r>
            <a:r>
              <a:rPr lang="en-US" altLang="ko-KR" b="0" i="0" dirty="0">
                <a:effectLst/>
                <a:latin typeface="Söhne"/>
              </a:rPr>
              <a:t>0.81</a:t>
            </a:r>
            <a:r>
              <a:rPr lang="ko-KR" altLang="en-US" b="0" i="0" dirty="0">
                <a:effectLst/>
                <a:latin typeface="Söhne"/>
              </a:rPr>
              <a:t>로 상승했고 </a:t>
            </a: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>
                <a:effectLst/>
                <a:latin typeface="Söhne"/>
              </a:rPr>
              <a:t>일반화 성능을 높이려고 </a:t>
            </a:r>
            <a:r>
              <a:rPr lang="en-US" altLang="ko-KR" b="0" i="0" dirty="0">
                <a:effectLst/>
                <a:latin typeface="Söhne"/>
              </a:rPr>
              <a:t>10 k-fold cross validation</a:t>
            </a:r>
            <a:r>
              <a:rPr lang="ko-KR" altLang="en-US" b="0" i="0" dirty="0">
                <a:effectLst/>
                <a:latin typeface="Söhne"/>
              </a:rPr>
              <a:t> 기법으로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모델 훈련을 진행하였더니 테스트 점수를 </a:t>
            </a:r>
            <a:r>
              <a:rPr lang="en-US" altLang="ko-KR" b="0" i="0" dirty="0">
                <a:effectLst/>
                <a:latin typeface="Söhne"/>
              </a:rPr>
              <a:t>0.98</a:t>
            </a:r>
            <a:r>
              <a:rPr lang="ko-KR" altLang="en-US" b="0" i="0" dirty="0">
                <a:effectLst/>
                <a:latin typeface="Söhne"/>
              </a:rPr>
              <a:t>까지 끌어올려 성능을 개선 시킬 수 있었습니다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en-US" altLang="ko-KR" b="0" i="0" dirty="0">
                <a:effectLst/>
                <a:latin typeface="Söhne"/>
              </a:rPr>
              <a:t>* K-Fold Cross Validation</a:t>
            </a:r>
            <a:r>
              <a:rPr lang="ko-KR" altLang="en-US" b="0" i="0" dirty="0">
                <a:effectLst/>
                <a:latin typeface="Söhne"/>
              </a:rPr>
              <a:t>은 </a:t>
            </a:r>
            <a:r>
              <a:rPr lang="ko-KR" altLang="en-US" b="0" i="0" dirty="0" err="1">
                <a:effectLst/>
                <a:latin typeface="Söhne"/>
              </a:rPr>
              <a:t>머신러닝</a:t>
            </a:r>
            <a:r>
              <a:rPr lang="ko-KR" altLang="en-US" b="0" i="0" dirty="0">
                <a:effectLst/>
                <a:latin typeface="Söhne"/>
              </a:rPr>
              <a:t> 모델의 성능을 평가하는 방법 중 하나로서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데이터를 </a:t>
            </a:r>
            <a:r>
              <a:rPr lang="en-US" altLang="ko-KR" b="0" i="0" dirty="0">
                <a:effectLst/>
                <a:latin typeface="Söhne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개의 </a:t>
            </a:r>
            <a:r>
              <a:rPr lang="ko-KR" altLang="en-US" b="0" i="0" dirty="0" err="1">
                <a:effectLst/>
                <a:latin typeface="Söhne"/>
              </a:rPr>
              <a:t>폴드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또는 부분 집합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로 나누고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이 중 하나의 </a:t>
            </a:r>
            <a:r>
              <a:rPr lang="ko-KR" altLang="en-US" b="0" i="0" dirty="0" err="1">
                <a:effectLst/>
                <a:latin typeface="Söhne"/>
              </a:rPr>
              <a:t>폴드를</a:t>
            </a:r>
            <a:r>
              <a:rPr lang="ko-KR" altLang="en-US" b="0" i="0" dirty="0">
                <a:effectLst/>
                <a:latin typeface="Söhne"/>
              </a:rPr>
              <a:t> 검증 데이터로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나머지 </a:t>
            </a:r>
            <a:r>
              <a:rPr lang="en-US" altLang="ko-KR" b="0" i="0" dirty="0">
                <a:effectLst/>
                <a:latin typeface="Söhne"/>
              </a:rPr>
              <a:t>K-1</a:t>
            </a:r>
            <a:r>
              <a:rPr lang="ko-KR" altLang="en-US" b="0" i="0" dirty="0">
                <a:effectLst/>
                <a:latin typeface="Söhne"/>
              </a:rPr>
              <a:t>개 </a:t>
            </a:r>
            <a:r>
              <a:rPr lang="ko-KR" altLang="en-US" b="0" i="0" dirty="0" err="1">
                <a:effectLst/>
                <a:latin typeface="Söhne"/>
              </a:rPr>
              <a:t>폴드를</a:t>
            </a:r>
            <a:r>
              <a:rPr lang="ko-KR" altLang="en-US" b="0" i="0" dirty="0">
                <a:effectLst/>
                <a:latin typeface="Söhne"/>
              </a:rPr>
              <a:t> 학습 데이터로 사용하는 방법입니다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이</a:t>
            </a:r>
            <a:r>
              <a:rPr lang="en-US" altLang="ko-KR" b="0" i="0" dirty="0">
                <a:effectLst/>
                <a:latin typeface="Söhne"/>
              </a:rPr>
              <a:t>* </a:t>
            </a:r>
            <a:r>
              <a:rPr lang="ko-KR" altLang="en-US" b="0" i="0" dirty="0">
                <a:effectLst/>
                <a:latin typeface="Söhne"/>
              </a:rPr>
              <a:t>후 각 </a:t>
            </a:r>
            <a:r>
              <a:rPr lang="ko-KR" altLang="en-US" b="0" i="0" dirty="0" err="1">
                <a:effectLst/>
                <a:latin typeface="Söhne"/>
              </a:rPr>
              <a:t>폴드마다</a:t>
            </a:r>
            <a:r>
              <a:rPr lang="ko-KR" altLang="en-US" b="0" i="0" dirty="0">
                <a:effectLst/>
                <a:latin typeface="Söhne"/>
              </a:rPr>
              <a:t> 모델을 학습하고 검증하여 성능을 측정한 후</a:t>
            </a:r>
            <a:r>
              <a:rPr lang="en-US" altLang="ko-KR" b="0" i="0" dirty="0">
                <a:effectLst/>
                <a:latin typeface="Söhne"/>
              </a:rPr>
              <a:t>, K</a:t>
            </a:r>
            <a:r>
              <a:rPr lang="ko-KR" altLang="en-US" b="0" i="0" dirty="0">
                <a:effectLst/>
                <a:latin typeface="Söhne"/>
              </a:rPr>
              <a:t>개의 성능 측정값을 평균하여 최종 성능을 계산합니다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>
                <a:effectLst/>
                <a:latin typeface="Söhne"/>
              </a:rPr>
              <a:t>* K-Fold Cross Validation</a:t>
            </a:r>
            <a:r>
              <a:rPr lang="ko-KR" altLang="en-US" b="0" i="0" dirty="0">
                <a:effectLst/>
                <a:latin typeface="Söhne"/>
              </a:rPr>
              <a:t>은 다음과 같은 장점을 가지고 있습니다</a:t>
            </a:r>
            <a:r>
              <a:rPr lang="en-US" altLang="ko-KR" b="0" i="0" dirty="0"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Söhne"/>
              </a:rPr>
              <a:t>더 정확한 모델 성능 평가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모든 데이터가 검증 데이터로 사용되기 때문에 모델의 성능 평가가 더 정확하고 신뢰할 수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Söhne"/>
              </a:rPr>
              <a:t>Overfitting </a:t>
            </a:r>
            <a:r>
              <a:rPr lang="ko-KR" altLang="en-US" b="0" i="0" dirty="0">
                <a:effectLst/>
                <a:latin typeface="Söhne"/>
              </a:rPr>
              <a:t>방지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모델이 전체 데이터에 </a:t>
            </a:r>
            <a:r>
              <a:rPr lang="ko-KR" altLang="en-US" b="0" i="0" dirty="0" err="1">
                <a:effectLst/>
                <a:latin typeface="Söhne"/>
              </a:rPr>
              <a:t>과적합</a:t>
            </a:r>
            <a:r>
              <a:rPr lang="en-US" altLang="ko-KR" b="0" i="0" dirty="0">
                <a:effectLst/>
                <a:latin typeface="Söhne"/>
              </a:rPr>
              <a:t>(overfitting)</a:t>
            </a:r>
            <a:r>
              <a:rPr lang="ko-KR" altLang="en-US" b="0" i="0" dirty="0">
                <a:effectLst/>
                <a:latin typeface="Söhne"/>
              </a:rPr>
              <a:t>되는 것을 방지할 수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Söhne"/>
              </a:rPr>
              <a:t>데이터 활용도 증가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전체 데이터를 효과적으로 활용하여 모델을 평가할 수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>
                <a:effectLst/>
                <a:latin typeface="Söhne"/>
              </a:rPr>
              <a:t>K-Fold Cross Validation</a:t>
            </a:r>
            <a:r>
              <a:rPr lang="ko-KR" altLang="en-US" b="0" i="0" dirty="0">
                <a:effectLst/>
                <a:latin typeface="Söhne"/>
              </a:rPr>
              <a:t>은 </a:t>
            </a:r>
            <a:r>
              <a:rPr lang="ko-KR" altLang="en-US" b="0" i="0" dirty="0" err="1">
                <a:effectLst/>
                <a:latin typeface="Söhne"/>
              </a:rPr>
              <a:t>머신러닝</a:t>
            </a:r>
            <a:r>
              <a:rPr lang="ko-KR" altLang="en-US" b="0" i="0" dirty="0">
                <a:effectLst/>
                <a:latin typeface="Söhne"/>
              </a:rPr>
              <a:t> 모델의 성능 평가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튜닝</a:t>
            </a:r>
            <a:r>
              <a:rPr lang="en-US" altLang="ko-KR" b="0" i="0" dirty="0">
                <a:effectLst/>
                <a:latin typeface="Söhne"/>
              </a:rPr>
              <a:t>, feature selection </a:t>
            </a:r>
            <a:r>
              <a:rPr lang="ko-KR" altLang="en-US" b="0" i="0" dirty="0">
                <a:effectLst/>
                <a:latin typeface="Söhne"/>
              </a:rPr>
              <a:t>등 다양한 상황에서 유용하게 사용됩니다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pPr algn="l"/>
            <a:r>
              <a:rPr lang="ko-KR" altLang="en-US" b="0" i="0" dirty="0">
                <a:effectLst/>
                <a:latin typeface="Söhne"/>
              </a:rPr>
              <a:t>일반적으로 </a:t>
            </a:r>
            <a:r>
              <a:rPr lang="en-US" altLang="ko-KR" b="0" i="0" dirty="0">
                <a:effectLst/>
                <a:latin typeface="Söhne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값은 </a:t>
            </a:r>
            <a:r>
              <a:rPr lang="en-US" altLang="ko-KR" b="0" i="0" dirty="0">
                <a:effectLst/>
                <a:latin typeface="Söhne"/>
              </a:rPr>
              <a:t>5</a:t>
            </a:r>
            <a:r>
              <a:rPr lang="ko-KR" altLang="en-US" b="0" i="0" dirty="0">
                <a:effectLst/>
                <a:latin typeface="Söhne"/>
              </a:rPr>
              <a:t>나 </a:t>
            </a:r>
            <a:r>
              <a:rPr lang="en-US" altLang="ko-KR" b="0" i="0" dirty="0">
                <a:effectLst/>
                <a:latin typeface="Söhne"/>
              </a:rPr>
              <a:t>10</a:t>
            </a:r>
            <a:r>
              <a:rPr lang="ko-KR" altLang="en-US" b="0" i="0" dirty="0">
                <a:effectLst/>
                <a:latin typeface="Söhne"/>
              </a:rPr>
              <a:t>을 사용하며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데이터가 적을 경우 더 높은 </a:t>
            </a:r>
            <a:r>
              <a:rPr lang="en-US" altLang="ko-KR" b="0" i="0" dirty="0">
                <a:effectLst/>
                <a:latin typeface="Söhne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값을 사용할 수도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4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 첫번째 추진 배경은</a:t>
            </a:r>
            <a:r>
              <a:rPr lang="en-US" altLang="ko-KR" dirty="0"/>
              <a:t>,  </a:t>
            </a:r>
            <a:r>
              <a:rPr lang="ko-KR" altLang="en-US" dirty="0" err="1"/>
              <a:t>위와같이</a:t>
            </a:r>
            <a:r>
              <a:rPr lang="ko-KR" altLang="en-US" dirty="0"/>
              <a:t> 고객과 기업 그리고 시장 측면을 모두 고려해보니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고객 신용 등급 평가의 예측력과 변별력을 높일 수 있는 자동화된 신용 등급 예측 모델의 필요성을 느끼게 되었고 이에 따라 신용등급 예측 모델을 구축하게 되었습니다 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07579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튜닝을 통해 개선된 모델성능을 위와 같이 </a:t>
            </a:r>
            <a:r>
              <a:rPr lang="en-US" altLang="ko-KR" dirty="0"/>
              <a:t>classification report</a:t>
            </a:r>
            <a:r>
              <a:rPr lang="ko-KR" altLang="en-US" dirty="0"/>
              <a:t>를 통해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84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개선된 최적의 모델을 적용하여 테스트 파일 내 고객들의 </a:t>
            </a:r>
            <a:r>
              <a:rPr lang="en-US" altLang="ko-KR" dirty="0"/>
              <a:t>credit score</a:t>
            </a:r>
            <a:r>
              <a:rPr lang="ko-KR" altLang="en-US" dirty="0"/>
              <a:t>를 예측해냈습니다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71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다음 스텝으로는 </a:t>
            </a:r>
            <a:r>
              <a:rPr lang="en-US" altLang="ko-KR" dirty="0"/>
              <a:t>TASK B </a:t>
            </a:r>
            <a:r>
              <a:rPr lang="ko-KR" altLang="en-US" dirty="0"/>
              <a:t>모델 훈련을 위한 </a:t>
            </a:r>
            <a:r>
              <a:rPr lang="ko-KR" altLang="en-US" dirty="0" err="1"/>
              <a:t>라벨링</a:t>
            </a:r>
            <a:r>
              <a:rPr lang="ko-KR" altLang="en-US" dirty="0"/>
              <a:t> 작업을 진행하였습니다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참고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** 18 - 34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사회 초년생 집단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이하 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(＇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 이하이거나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 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 &lt;= 3)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로 보유한 사람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35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이상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이하인 사람 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연체일이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이면서 자동차 대출 혹은 모기지 대출이 없는 사람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Delay_from_due_date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= 0 &amp; 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AutoLoan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= 0) |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MortgageLoan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 = 0) </a:t>
            </a:r>
            <a:endParaRPr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307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씬파일러에</a:t>
            </a:r>
            <a:r>
              <a:rPr lang="ko-KR" altLang="en-US" dirty="0"/>
              <a:t> 대한 기준 설정과 해당 기준에 따른 </a:t>
            </a:r>
            <a:r>
              <a:rPr lang="ko-KR" altLang="en-US" dirty="0" err="1"/>
              <a:t>라벨링</a:t>
            </a:r>
            <a:r>
              <a:rPr lang="ko-KR" altLang="en-US" dirty="0"/>
              <a:t> 작업 진행을 위해서 우선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</a:t>
            </a:r>
            <a:r>
              <a:rPr lang="ko-KR" altLang="en-US" dirty="0" err="1"/>
              <a:t>씬파일러의</a:t>
            </a:r>
            <a:r>
              <a:rPr lang="ko-KR" altLang="en-US" dirty="0"/>
              <a:t> 비중이 높은 사회초년생과 청년층을 하나의 그룹으로</a:t>
            </a:r>
            <a:r>
              <a:rPr lang="en-US" altLang="ko-KR" dirty="0"/>
              <a:t>, </a:t>
            </a:r>
            <a:r>
              <a:rPr lang="ko-KR" altLang="en-US" dirty="0"/>
              <a:t>나머지를 또 다른 그룹으로 산정하고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신용점수를 산출할 때 기준이 되는 변수들을 위주로 두 그룹을 비교해 보았습니다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바와 같이 </a:t>
            </a:r>
            <a:r>
              <a:rPr lang="en-US" altLang="ko-KR" dirty="0"/>
              <a:t>35</a:t>
            </a:r>
            <a:r>
              <a:rPr lang="ko-KR" altLang="en-US" dirty="0"/>
              <a:t>세 이상 집단이</a:t>
            </a:r>
            <a:r>
              <a:rPr lang="en-US" altLang="ko-KR" dirty="0"/>
              <a:t> </a:t>
            </a:r>
            <a:r>
              <a:rPr lang="ko-KR" altLang="en-US" dirty="0"/>
              <a:t>대출 개수는 적은 분포를 띄었고</a:t>
            </a:r>
            <a:r>
              <a:rPr lang="en-US" altLang="ko-KR" dirty="0"/>
              <a:t>,</a:t>
            </a:r>
            <a:r>
              <a:rPr lang="ko-KR" altLang="en-US" dirty="0"/>
              <a:t> 은행계좌개수와 신용카드는 </a:t>
            </a:r>
            <a:r>
              <a:rPr lang="en-US" altLang="ko-KR" dirty="0"/>
              <a:t>34</a:t>
            </a:r>
            <a:r>
              <a:rPr lang="ko-KR" altLang="en-US" dirty="0"/>
              <a:t>세 이하 청년층 집단이 더 많이 보유했음을 알 수 있었습니다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# </a:t>
            </a:r>
            <a:r>
              <a:rPr lang="ko-KR" altLang="en-US" dirty="0"/>
              <a:t>주황색이 </a:t>
            </a:r>
            <a:r>
              <a:rPr lang="en-US" altLang="ko-KR" dirty="0"/>
              <a:t>35</a:t>
            </a:r>
            <a:r>
              <a:rPr lang="ko-KR" altLang="en-US" dirty="0"/>
              <a:t>세 이상</a:t>
            </a:r>
            <a:r>
              <a:rPr lang="en-US" altLang="ko-KR" dirty="0"/>
              <a:t>, </a:t>
            </a:r>
            <a:r>
              <a:rPr lang="ko-KR" altLang="en-US" dirty="0"/>
              <a:t>파란색이 </a:t>
            </a:r>
            <a:r>
              <a:rPr lang="en-US" altLang="ko-KR" dirty="0"/>
              <a:t>35</a:t>
            </a:r>
            <a:r>
              <a:rPr lang="ko-KR" altLang="en-US" dirty="0"/>
              <a:t>세 미만</a:t>
            </a:r>
            <a:r>
              <a:rPr lang="en-US" altLang="ko-KR" dirty="0"/>
              <a:t>, </a:t>
            </a:r>
            <a:r>
              <a:rPr lang="ko-KR" altLang="en-US" dirty="0"/>
              <a:t>검은색은 공통부분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1351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67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이렇게 주요 변수에 대해 그룹별로 분포를 살펴 본 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본격적인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TASK B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모델링을 위해 선행 연구와 리서치를 진행해서 자체적으로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씬파일러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기준을 설정한 다음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라벨링을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진행했습는데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국내외 신용등급평가기관 및 카드사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논문 등을 참고해 기준을 설정하되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최대한 보수적으로 조건 필터링을 진행했습니다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 그 결과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전체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중저신용자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가운데 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38%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씬파일러로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분류되었고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 중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세 미만 청년층은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74%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를 차지했습니다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18 - 34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사회 초년생 집단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이하 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＇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 이하이거나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 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 이하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 &lt;= 3)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로 보유한 사람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이상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이하인 사람 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연체일이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이면서 자동차 대출 혹은 모기지 대출이 없는 사람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Delay_from_due_date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 &amp; 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AutoLoan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0) |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MortgageLoan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0) 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5" name="Google Shape;173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67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주요 변수에 대해 그룹별로 분포를 살펴 본 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본격적인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TASK B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모델링을 위해 선행 연구와 리서치를 진행해서 자체적으로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씬파일러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기준을 설정한 다음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라벨링을 진행했습니다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국내외 신용등급평가기관 및 카드사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논문 등을 참고해 기준을 설정하되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최대한 보수적으로 조건 필터링을 진행했습니다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그 결과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전체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중저신용자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가운데 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38%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씬파일러로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분류되었고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그 중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미만 청년층의 경우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74%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를 차지했습니다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18 - 34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사회 초년생 집단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이하 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＇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 이하이거나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 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 이하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 &lt;= 3)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로 보유한 사람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세 이상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 조회가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회 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Num_Credit_Inquiries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 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개수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은행계좌 개수가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이하인 사람 이거나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Num_Credit_Card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+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Num_Bank_Accounts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&lt;= 3),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연체일이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이면서 자동차 대출 혹은 모기지 대출이 없는 사람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Delay_from_due_date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 &amp; 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AutoLoan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0) |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MortgageLoan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’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= 0) 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5" name="Google Shape;173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521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세운 기준을 통해 </a:t>
            </a:r>
            <a:r>
              <a:rPr lang="ko-KR" altLang="en-US" dirty="0" err="1"/>
              <a:t>라벨링된</a:t>
            </a:r>
            <a:r>
              <a:rPr lang="ko-KR" altLang="en-US" dirty="0"/>
              <a:t> 고객들 중 </a:t>
            </a:r>
            <a:r>
              <a:rPr lang="en-US" altLang="ko-KR" dirty="0"/>
              <a:t>thin-filer</a:t>
            </a:r>
            <a:r>
              <a:rPr lang="ko-KR" altLang="en-US" dirty="0"/>
              <a:t> 고객 예측을 위해 저희의 최종 모델인 </a:t>
            </a:r>
            <a:r>
              <a:rPr lang="en-US" altLang="ko-KR" dirty="0"/>
              <a:t>thin-filer </a:t>
            </a:r>
            <a:r>
              <a:rPr lang="ko-KR" altLang="en-US" dirty="0"/>
              <a:t>분류 모델을 구축하였는데요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93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Task A</a:t>
            </a:r>
            <a:r>
              <a:rPr lang="ko-KR" altLang="en-US" dirty="0"/>
              <a:t>에서 </a:t>
            </a:r>
            <a:r>
              <a:rPr lang="ko-KR" altLang="en-US" dirty="0" err="1"/>
              <a:t>진행했던것과</a:t>
            </a:r>
            <a:r>
              <a:rPr lang="ko-KR" altLang="en-US" dirty="0"/>
              <a:t> 같은 방법으로 </a:t>
            </a:r>
            <a:r>
              <a:rPr lang="en-US" altLang="ko-KR" dirty="0" err="1"/>
              <a:t>pycaret</a:t>
            </a:r>
            <a:r>
              <a:rPr lang="ko-KR" altLang="en-US" dirty="0"/>
              <a:t>을 통해 최적의 모델을 선정하였으며 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가장 높은 정확도와 </a:t>
            </a:r>
            <a:r>
              <a:rPr lang="en-US" altLang="ko-KR" dirty="0"/>
              <a:t>f1score</a:t>
            </a:r>
            <a:r>
              <a:rPr lang="ko-KR" altLang="en-US" dirty="0"/>
              <a:t>를 보인 </a:t>
            </a:r>
            <a:r>
              <a:rPr lang="en-US" altLang="ko-KR" dirty="0"/>
              <a:t>extra tree classifier</a:t>
            </a:r>
            <a:r>
              <a:rPr lang="ko-KR" altLang="en-US" dirty="0"/>
              <a:t>가 선정되었습니다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*  </a:t>
            </a:r>
            <a:r>
              <a:rPr lang="ko-KR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불필요한 </a:t>
            </a:r>
            <a:r>
              <a:rPr lang="en-US" altLang="ko-KR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column </a:t>
            </a:r>
            <a:r>
              <a:rPr lang="ko-KR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제거</a:t>
            </a:r>
            <a:endParaRPr lang="ko-KR" alt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poor,</a:t>
            </a:r>
            <a:r>
              <a:rPr lang="ko-KR" altLang="en-US" dirty="0"/>
              <a:t> </a:t>
            </a:r>
            <a:r>
              <a:rPr lang="en-US" altLang="ko-KR" dirty="0"/>
              <a:t>standard</a:t>
            </a:r>
            <a:r>
              <a:rPr lang="ko-KR" altLang="en-US" dirty="0"/>
              <a:t>중에서 뽑은 것임 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49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선택된 </a:t>
            </a:r>
            <a:r>
              <a:rPr lang="en-US" altLang="ko-KR" dirty="0"/>
              <a:t>extra tree </a:t>
            </a:r>
            <a:r>
              <a:rPr lang="ko-KR" altLang="en-US" dirty="0"/>
              <a:t>모델을 실제로 구현하니 약 </a:t>
            </a:r>
            <a:r>
              <a:rPr lang="en-US" altLang="ko-KR" dirty="0"/>
              <a:t>0.94</a:t>
            </a:r>
            <a:r>
              <a:rPr lang="ko-KR" altLang="en-US" dirty="0"/>
              <a:t>의 테스트 점수가 나왔고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49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성능평가를 해보니 약 </a:t>
            </a:r>
            <a:r>
              <a:rPr lang="en-US" altLang="ko-KR" dirty="0"/>
              <a:t>0.94</a:t>
            </a:r>
            <a:r>
              <a:rPr lang="ko-KR" altLang="en-US" dirty="0"/>
              <a:t>의 </a:t>
            </a:r>
            <a:r>
              <a:rPr lang="en-US" altLang="ko-KR" dirty="0"/>
              <a:t>f1score</a:t>
            </a:r>
            <a:r>
              <a:rPr lang="ko-KR" altLang="en-US" dirty="0"/>
              <a:t>와 정확도를 보여줬습니다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5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그리고 저희는 앞서 개발한 신용분류등급 모델을 통해 예측한 고객들을 대상으로 저희가 예측한 신용 등급이 고객의 실제 신용점수를 반영하고 있는가 대한 고민을 하던 중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에 금융거래 정보가 부족한 사람들 즉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A3A3A"/>
                </a:solidFill>
                <a:effectLst/>
                <a:latin typeface="Noto Sans KR"/>
              </a:rPr>
              <a:t>씬파일러에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 주목하게 되었는데요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이들은 금융 정보가 부족하다 보니 신용도를 제대로 인정 받지 못하는 경우가 발생할 것이고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리서치 결과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위의 그림과 같이 실제로 국민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 </a:t>
            </a:r>
            <a:r>
              <a:rPr lang="ko-KR" altLang="en-US" dirty="0"/>
              <a:t>이상을 차지하는 </a:t>
            </a:r>
            <a:r>
              <a:rPr lang="ko-KR" altLang="en-US" dirty="0" err="1"/>
              <a:t>씬파일러는</a:t>
            </a:r>
            <a:r>
              <a:rPr lang="ko-KR" altLang="en-US" dirty="0"/>
              <a:t> 본인의 실제 불량률에 비해 높은 이자로 대출을 받고 있는 실정입니다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정확도가 높은 신용 등급 예측 모델을 구축 한 후에 금융이력 </a:t>
            </a:r>
            <a:r>
              <a:rPr lang="ko-KR" altLang="en-US" dirty="0" err="1"/>
              <a:t>부족자</a:t>
            </a:r>
            <a:r>
              <a:rPr lang="ko-KR" altLang="en-US" dirty="0"/>
              <a:t> 즉 </a:t>
            </a:r>
            <a:r>
              <a:rPr lang="en-US" altLang="ko-KR" dirty="0"/>
              <a:t>thin filer </a:t>
            </a:r>
            <a:r>
              <a:rPr lang="ko-KR" altLang="en-US" dirty="0"/>
              <a:t>를 정확히 분류해 낼 수 있는 모델을 구현하기로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118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위처럼 </a:t>
            </a:r>
            <a:r>
              <a:rPr lang="en-US" altLang="ko-KR" dirty="0" err="1"/>
              <a:t>taskB</a:t>
            </a:r>
            <a:r>
              <a:rPr lang="ko-KR" altLang="en-US" dirty="0"/>
              <a:t>의 변수 중요도 확인해보았고 </a:t>
            </a:r>
            <a:r>
              <a:rPr lang="en-US" altLang="ko-KR" dirty="0" err="1"/>
              <a:t>thinfiler</a:t>
            </a:r>
            <a:r>
              <a:rPr lang="ko-KR" altLang="en-US" dirty="0"/>
              <a:t>를 구분하는데 </a:t>
            </a:r>
            <a:r>
              <a:rPr lang="en-US" altLang="ko-KR" dirty="0" err="1"/>
              <a:t>outstainding</a:t>
            </a:r>
            <a:r>
              <a:rPr lang="en-US" altLang="ko-KR" dirty="0"/>
              <a:t> debt (</a:t>
            </a:r>
            <a:r>
              <a:rPr lang="ko-KR" altLang="en-US" dirty="0" err="1"/>
              <a:t>미상환된</a:t>
            </a:r>
            <a:r>
              <a:rPr lang="ko-KR" altLang="en-US" dirty="0"/>
              <a:t> 부채</a:t>
            </a:r>
            <a:r>
              <a:rPr lang="en-US" altLang="ko-KR" dirty="0"/>
              <a:t>)</a:t>
            </a:r>
            <a:r>
              <a:rPr lang="ko-KR" altLang="en-US" dirty="0"/>
              <a:t>가 가장 높은 중요성을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57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신용등급이 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‘Good’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그룹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중저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신용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Thin-filer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그룹을 대상으로 모델링에 사용된 공통 변수에 대한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맨 휘트니 검정을 실시한 결과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일부 변수들의 유의미한 차이를 발견했습니다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lnSpc>
                <a:spcPct val="120000"/>
              </a:lnSpc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의 특성은 평균적으로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Credit_Utilization_Ratio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 이용률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32.66516761185124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PersonalLoan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개인대출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0.2260598359708906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개이하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PaydayLoan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월급대출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0.2481229063185861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개이하</a:t>
            </a:r>
            <a:endParaRPr lang="ko-KR" alt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이를 통해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Thin_Filer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Yes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14560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명 중에서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4614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Thin_Filer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Yes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데이터 중에서 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31.68956043956044%)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 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의 특성을 만족하므로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으로 판단하여서 추가대출을 할 수 있다고 기대됨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202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즉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차이가 있는 변수들의 경우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씬파일러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고객이 실제 신용등급보다 낮은 등급을 받게 되는 요인이 될 가능성이 있으므로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신용거래 시 해당 요인들을 고려해야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반면 유사한 변수의 경우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금융기관 입장에서 고객 신용등급을 평가할 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해당 요인 외에도 다양한 특성들을 고려해야 함을 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의 특성은 평균적으로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Credit_Utilization_Ratio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신용카드 이용률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32.66516761185124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PersonalLoan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개인대출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0.2260598359708906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개이하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PaydayLoan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월급대출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0.2481229063185861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개이하</a:t>
            </a:r>
            <a:endParaRPr lang="ko-KR" alt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이를 통해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Thin_Filer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Yes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14560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명 중에서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4614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Thin_Filer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Yes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데이터 중에서 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31.68956043956044%)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은 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의 특성을 만족하므로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으로 판단하여서 추가대출을 할 수 있다고 기대됨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493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Samsung Sharp Sans Bold" pitchFamily="2" charset="0"/>
              </a:rPr>
              <a:t>앞서 소개했던 두 명의 고객 프로파일을 다시 가지고 와서 </a:t>
            </a:r>
            <a:r>
              <a:rPr lang="ko-KR" altLang="en-US" sz="1200" dirty="0" err="1">
                <a:latin typeface="Samsung Sharp Sans Bold" pitchFamily="2" charset="0"/>
              </a:rPr>
              <a:t>라벨링</a:t>
            </a:r>
            <a:r>
              <a:rPr lang="ko-KR" altLang="en-US" sz="1200" dirty="0">
                <a:latin typeface="Samsung Sharp Sans Bold" pitchFamily="2" charset="0"/>
              </a:rPr>
              <a:t> 기준을 적용했을 때</a:t>
            </a:r>
            <a:r>
              <a:rPr lang="en-US" altLang="ko-KR" sz="1200" dirty="0">
                <a:latin typeface="Samsung Sharp Sans Bold" pitchFamily="2" charset="0"/>
              </a:rPr>
              <a:t>,</a:t>
            </a:r>
            <a:r>
              <a:rPr lang="ko-KR" altLang="en-US" sz="1200" dirty="0">
                <a:latin typeface="Samsung Sharp Sans Bold" pitchFamily="2" charset="0"/>
              </a:rPr>
              <a:t> </a:t>
            </a:r>
            <a:r>
              <a:rPr lang="en-US" altLang="ko-KR" sz="1200" dirty="0" err="1">
                <a:latin typeface="Samsung Sharp Sans Bold" pitchFamily="2" charset="0"/>
              </a:rPr>
              <a:t>Sabam</a:t>
            </a:r>
            <a:r>
              <a:rPr lang="ko-KR" altLang="en-US" sz="1200" dirty="0">
                <a:latin typeface="Samsung Sharp Sans Bold" pitchFamily="2" charset="0"/>
              </a:rPr>
              <a:t> 역시 </a:t>
            </a:r>
            <a:r>
              <a:rPr lang="ko-KR" altLang="en-US" sz="1200" dirty="0" err="1">
                <a:latin typeface="Samsung Sharp Sans Bold" pitchFamily="2" charset="0"/>
              </a:rPr>
              <a:t>씬파일러로</a:t>
            </a:r>
            <a:r>
              <a:rPr lang="ko-KR" altLang="en-US" sz="1200" dirty="0">
                <a:latin typeface="Samsung Sharp Sans Bold" pitchFamily="2" charset="0"/>
              </a:rPr>
              <a:t> 분류되었습니다</a:t>
            </a:r>
            <a:r>
              <a:rPr lang="en-US" altLang="ko-KR" sz="1200" dirty="0">
                <a:latin typeface="Samsung Sharp Sans Bold" pitchFamily="2" charset="0"/>
              </a:rPr>
              <a:t>. </a:t>
            </a:r>
          </a:p>
          <a:p>
            <a:endParaRPr lang="en-US" altLang="ko-KR" sz="1200" dirty="0">
              <a:latin typeface="Samsung Sharp Sans Bold" pitchFamily="2" charset="0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차이가 있는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Different_Columns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['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Annual_Income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Monthly_Inhand_Salary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Interest_Rate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Num_of_Delayed_Payment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Changed_Credit_Limit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Outstanding_Debt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Total_EMI_per_month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Amount_invested_monthly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Monthly_Balance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'Credit-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BuilderLoan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HomeEquityLoan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NotSpecified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StudentLoan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DebtConsolidationLoan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Spent_Frequency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Spent_Size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-&gt;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중위값의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차이가 있기 때문에 유사성이 없음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NonDifferent_Columns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['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Credit_Utilization_Ratio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PersonalLoan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PaydayLoan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']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-&gt;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중위값의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차이가 없기 때문에 유사성이 있음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sz="12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신용등급이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사람과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중저신용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씬파일러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그룹 간의 차이가 있는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유사성이 없는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변수로는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['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Annual_Income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Monthly_Inhand_Salary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Interest_Rate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Num_of_Delayed_Payment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Changed_Credit_Limit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Outstanding_Debt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Total_EMI_per_month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Amount_invested_monthly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Monthly_Balance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'Credit-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BuilderLoan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HomeEquityLoan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NotSpecified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StudentLoan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DebtConsolidationLoan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Spent_Frequency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Spent_Size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’</a:t>
            </a:r>
            <a:br>
              <a:rPr lang="en-US" altLang="ko-KR" dirty="0"/>
            </a:b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sz="12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sz="1200" dirty="0">
              <a:latin typeface="Samsung Sharp Sans Bold" pitchFamily="2" charset="0"/>
            </a:endParaRPr>
          </a:p>
          <a:p>
            <a:r>
              <a:rPr lang="ko-KR" altLang="en-US" sz="1200" b="0" i="0" dirty="0">
                <a:effectLst/>
                <a:latin typeface="NotoSansKR"/>
              </a:rPr>
              <a:t>반면</a:t>
            </a:r>
            <a:r>
              <a:rPr lang="en-US" altLang="ko-KR" sz="1200" b="0" i="0" dirty="0">
                <a:effectLst/>
                <a:latin typeface="NotoSansKR"/>
              </a:rPr>
              <a:t>, </a:t>
            </a:r>
            <a:r>
              <a:rPr lang="ko-KR" altLang="en-US" sz="1200" b="0" i="0" dirty="0">
                <a:effectLst/>
                <a:latin typeface="NotoSansKR"/>
              </a:rPr>
              <a:t>신용등급이 </a:t>
            </a:r>
            <a:r>
              <a:rPr lang="en-US" altLang="ko-KR" sz="1200" b="0" i="0" dirty="0">
                <a:effectLst/>
                <a:latin typeface="NotoSansKR"/>
              </a:rPr>
              <a:t>Good</a:t>
            </a:r>
            <a:r>
              <a:rPr lang="ko-KR" altLang="en-US" sz="1200" b="0" i="0" dirty="0">
                <a:effectLst/>
                <a:latin typeface="NotoSansKR"/>
              </a:rPr>
              <a:t>인</a:t>
            </a:r>
            <a:r>
              <a:rPr lang="en-US" altLang="ko-KR" sz="1200" b="0" i="0" dirty="0">
                <a:effectLst/>
                <a:latin typeface="NotoSansKR"/>
              </a:rPr>
              <a:t> </a:t>
            </a:r>
            <a:r>
              <a:rPr lang="ko-KR" altLang="en-US" sz="1200" b="0" i="0" dirty="0">
                <a:effectLst/>
                <a:latin typeface="NotoSansKR"/>
              </a:rPr>
              <a:t>집단과 </a:t>
            </a:r>
            <a:r>
              <a:rPr lang="ko-KR" altLang="en-US" sz="1200" b="0" i="0" dirty="0" err="1">
                <a:effectLst/>
                <a:latin typeface="NotoSansKR"/>
              </a:rPr>
              <a:t>중저신용</a:t>
            </a:r>
            <a:r>
              <a:rPr lang="ko-KR" altLang="en-US" sz="1200" b="0" i="0" dirty="0">
                <a:effectLst/>
                <a:latin typeface="NotoSansKR"/>
              </a:rPr>
              <a:t> </a:t>
            </a:r>
            <a:r>
              <a:rPr lang="ko-KR" altLang="en-US" sz="1200" b="0" i="0" dirty="0" err="1">
                <a:effectLst/>
                <a:latin typeface="NotoSansKR"/>
              </a:rPr>
              <a:t>씬파일러</a:t>
            </a:r>
            <a:r>
              <a:rPr lang="ko-KR" altLang="en-US" sz="1200" b="0" i="0" dirty="0">
                <a:effectLst/>
                <a:latin typeface="NotoSansKR"/>
              </a:rPr>
              <a:t> 집단 간의 유사성이 있었던</a:t>
            </a:r>
            <a:r>
              <a:rPr lang="en-US" altLang="ko-KR" sz="1200" b="0" i="0" dirty="0">
                <a:effectLst/>
                <a:latin typeface="NotoSansKR"/>
              </a:rPr>
              <a:t>(</a:t>
            </a:r>
            <a:r>
              <a:rPr lang="ko-KR" altLang="en-US" sz="1200" b="0" i="0" dirty="0">
                <a:effectLst/>
                <a:latin typeface="NotoSansKR"/>
              </a:rPr>
              <a:t>차이가 없었던</a:t>
            </a:r>
            <a:r>
              <a:rPr lang="en-US" altLang="ko-KR" sz="1200" b="0" i="0" dirty="0">
                <a:effectLst/>
                <a:latin typeface="NotoSansKR"/>
              </a:rPr>
              <a:t>)</a:t>
            </a:r>
            <a:r>
              <a:rPr lang="ko-KR" altLang="en-US" sz="1200" b="0" i="0" dirty="0">
                <a:effectLst/>
                <a:latin typeface="NotoSansKR"/>
              </a:rPr>
              <a:t> </a:t>
            </a:r>
            <a:r>
              <a:rPr lang="en-US" altLang="ko-KR" sz="1200" b="0" i="0" dirty="0">
                <a:effectLst/>
                <a:latin typeface="NotoSansKR"/>
              </a:rPr>
              <a:t>'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Credit_Utilization_Ratio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PersonalLoan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', 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PaydayLoan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sz="1200" b="0" i="0" dirty="0">
                <a:effectLst/>
                <a:latin typeface="NotoSansKR"/>
              </a:rPr>
              <a:t>에 대해서</a:t>
            </a:r>
            <a:r>
              <a:rPr lang="en-US" altLang="ko-KR" sz="1200" b="0" i="0" dirty="0">
                <a:effectLst/>
                <a:latin typeface="NotoSansKR"/>
              </a:rPr>
              <a:t>, </a:t>
            </a:r>
          </a:p>
          <a:p>
            <a:endParaRPr lang="en-US" altLang="ko-KR" sz="1200" b="0" i="0" dirty="0">
              <a:effectLst/>
              <a:latin typeface="NotoSansKR"/>
            </a:endParaRPr>
          </a:p>
          <a:p>
            <a:endParaRPr lang="en-US" altLang="ko-KR" sz="1200" b="0" i="0" dirty="0">
              <a:effectLst/>
              <a:latin typeface="NotoSansKR"/>
            </a:endParaRPr>
          </a:p>
          <a:p>
            <a:r>
              <a:rPr lang="ko-KR" altLang="en-US" sz="1200" b="0" i="0" dirty="0">
                <a:effectLst/>
                <a:latin typeface="NotoSansKR"/>
              </a:rPr>
              <a:t>반면</a:t>
            </a:r>
            <a:r>
              <a:rPr lang="en-US" altLang="ko-KR" sz="1200" b="0" i="0" dirty="0">
                <a:effectLst/>
                <a:latin typeface="NotoSansKR"/>
              </a:rPr>
              <a:t>, </a:t>
            </a:r>
            <a:r>
              <a:rPr lang="ko-KR" altLang="en-US" sz="1200" b="0" i="0" dirty="0">
                <a:effectLst/>
                <a:latin typeface="NotoSansKR"/>
              </a:rPr>
              <a:t>신용등급이 </a:t>
            </a:r>
            <a:r>
              <a:rPr lang="en-US" altLang="ko-KR" sz="1200" b="0" i="0" dirty="0">
                <a:effectLst/>
                <a:latin typeface="NotoSansKR"/>
              </a:rPr>
              <a:t>Good</a:t>
            </a:r>
            <a:r>
              <a:rPr lang="ko-KR" altLang="en-US" sz="1200" b="0" i="0" dirty="0">
                <a:effectLst/>
                <a:latin typeface="NotoSansKR"/>
              </a:rPr>
              <a:t>인</a:t>
            </a:r>
            <a:r>
              <a:rPr lang="en-US" altLang="ko-KR" sz="1200" b="0" i="0" dirty="0">
                <a:effectLst/>
                <a:latin typeface="NotoSansKR"/>
              </a:rPr>
              <a:t> </a:t>
            </a:r>
            <a:r>
              <a:rPr lang="ko-KR" altLang="en-US" sz="1200" b="0" i="0" dirty="0">
                <a:effectLst/>
                <a:latin typeface="NotoSansKR"/>
              </a:rPr>
              <a:t>집단과 </a:t>
            </a:r>
            <a:r>
              <a:rPr lang="ko-KR" altLang="en-US" sz="1200" b="0" i="0" dirty="0" err="1">
                <a:effectLst/>
                <a:latin typeface="NotoSansKR"/>
              </a:rPr>
              <a:t>중저신용</a:t>
            </a:r>
            <a:r>
              <a:rPr lang="ko-KR" altLang="en-US" sz="1200" b="0" i="0" dirty="0">
                <a:effectLst/>
                <a:latin typeface="NotoSansKR"/>
              </a:rPr>
              <a:t> </a:t>
            </a:r>
            <a:r>
              <a:rPr lang="ko-KR" altLang="en-US" sz="1200" b="0" i="0" dirty="0" err="1">
                <a:effectLst/>
                <a:latin typeface="NotoSansKR"/>
              </a:rPr>
              <a:t>씬파일러</a:t>
            </a:r>
            <a:r>
              <a:rPr lang="ko-KR" altLang="en-US" sz="1200" b="0" i="0" dirty="0">
                <a:effectLst/>
                <a:latin typeface="NotoSansKR"/>
              </a:rPr>
              <a:t> 집단 간의 유사성이 있었던 </a:t>
            </a:r>
            <a:r>
              <a:rPr lang="en-US" altLang="ko-KR" sz="1200" b="0" i="0" dirty="0" err="1">
                <a:effectLst/>
                <a:latin typeface="NotoSansKR"/>
              </a:rPr>
              <a:t>Credit_Utilization_Ratio</a:t>
            </a:r>
            <a:r>
              <a:rPr lang="en-US" altLang="ko-KR" sz="1200" b="0" i="0" dirty="0">
                <a:effectLst/>
                <a:latin typeface="NotoSansKR"/>
              </a:rPr>
              <a:t>＇, ＇personal</a:t>
            </a:r>
            <a:r>
              <a:rPr lang="ko-KR" altLang="en-US" sz="1200" b="0" i="0" dirty="0">
                <a:effectLst/>
                <a:latin typeface="NotoSansKR"/>
              </a:rPr>
              <a:t> </a:t>
            </a:r>
            <a:r>
              <a:rPr lang="en-US" altLang="ko-KR" sz="1200" b="0" i="0" dirty="0">
                <a:effectLst/>
                <a:latin typeface="NotoSansKR"/>
              </a:rPr>
              <a:t>loan＇, </a:t>
            </a:r>
            <a:r>
              <a:rPr lang="en-US" altLang="ko-KR" sz="1200" b="0" i="0" dirty="0" err="1">
                <a:effectLst/>
                <a:latin typeface="NotoSansKR"/>
              </a:rPr>
              <a:t>PaydayLoan</a:t>
            </a:r>
            <a:r>
              <a:rPr lang="en-US" altLang="ko-KR" sz="1200" b="0" i="0" dirty="0">
                <a:effectLst/>
                <a:latin typeface="NotoSansKR"/>
              </a:rPr>
              <a:t> </a:t>
            </a:r>
            <a:r>
              <a:rPr lang="ko-KR" altLang="en-US" sz="1200" b="0" i="0" dirty="0">
                <a:effectLst/>
                <a:latin typeface="NotoSansKR"/>
              </a:rPr>
              <a:t>에 대해</a:t>
            </a:r>
            <a:r>
              <a:rPr lang="en-US" altLang="ko-KR" sz="1200" b="0" i="0" dirty="0">
                <a:effectLst/>
                <a:latin typeface="NotoSansKR"/>
              </a:rPr>
              <a:t>,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82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앞서 유의성 검증을 통해 파악한 변수들을 기준으로 두 고객의 특성 역시 살펴보자면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신용등급이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Good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인 고객과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신용등급이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Poor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씬파일러인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Sabam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사이에 신용카드 이용률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개인 신용 대출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급여 담보대출 건수는 유사했으나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이자율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한도 변화율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대출 잔액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결제 행태 등에서 차이를 보였습니다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ko-KR" altLang="en-US" sz="12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씬파일러인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Sabam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 경우</a:t>
            </a:r>
            <a:r>
              <a:rPr lang="en-US" altLang="ko-KR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상대적으로 큰 금액을 자주 지출하는데</a:t>
            </a:r>
            <a:r>
              <a:rPr lang="en-US" altLang="ko-KR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이는 신용등급이 높은 다른 고객과의 차이점이었습니다</a:t>
            </a:r>
            <a:r>
              <a:rPr lang="en-US" altLang="ko-KR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이를 바탕으로 </a:t>
            </a:r>
            <a:r>
              <a:rPr lang="en-US" altLang="ko-KR" sz="12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Sabam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 경우 한도 변화율과 월 상환금 등의 요인을 </a:t>
            </a:r>
            <a:r>
              <a:rPr lang="ko-KR" altLang="en-US" sz="12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신경쓴다면</a:t>
            </a: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신용등급이 다르게 예측될 가능성이 있음을 예상할 수 있습니다</a:t>
            </a:r>
            <a:r>
              <a:rPr lang="en-US" altLang="ko-KR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. </a:t>
            </a:r>
          </a:p>
          <a:p>
            <a:endParaRPr lang="en-US" altLang="ko-KR" sz="1200" b="0" i="0" dirty="0">
              <a:effectLst/>
              <a:latin typeface="NotoSans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98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저희가 프로젝트에 대해 자체적인 평가를 해보자면 저희의 성과는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taskA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였던 신용평가 모형의 변별력을 제고하여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thin-filer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분류모델까지 구축하여 대출가능 고객군을 확대할 가능성을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제시한것이라고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생각합니다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그리고 추후 보완 및 개선할 점으로는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thin-filer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분류 고객 재검증을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강조하고싶은데요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Thin-filer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로 분류된 사람들은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신용등급상향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가능성이 있는 사람들인데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 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금융이력부족으로 인해 신용평가 등급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standard/poor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를 받은 사람일 테니까 해당 사람들을 대상으로 우리가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ttest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를 통해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credit score good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을 받았던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사람들과의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유사성이 있는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column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들로 구축한 모델을 통해 신용 평가등급을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재예측하여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thin filer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로 분류된 사람들이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받았었어야하는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실제 신용등급을 예측하여 우리가 구축했던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taskb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thinfiler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분류 성능에 대한 재검증을 할 수 있을 것입니다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69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까지 수행한 후에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en-US" altLang="ko-KR" dirty="0"/>
              <a:t>reflection</a:t>
            </a:r>
            <a:r>
              <a:rPr lang="ko-KR" altLang="en-US" dirty="0"/>
              <a:t>에서 언급한 바와 같이</a:t>
            </a:r>
            <a:r>
              <a:rPr lang="en-US" altLang="ko-KR" dirty="0"/>
              <a:t>, </a:t>
            </a:r>
            <a:r>
              <a:rPr lang="ko-KR" altLang="en-US" dirty="0"/>
              <a:t>다양한 영역의 대안 정보를 추가적으로 결합해서 </a:t>
            </a:r>
            <a:r>
              <a:rPr lang="ko-KR" altLang="en-US" dirty="0" err="1"/>
              <a:t>씬파일러로</a:t>
            </a:r>
            <a:r>
              <a:rPr lang="ko-KR" altLang="en-US" dirty="0"/>
              <a:t> 분류된 사람들의 실제 상환능력까지 반영이 된 고도화된 신용등급평가 모델로 활용이 가능할 것이라 예상됩니다</a:t>
            </a:r>
            <a:r>
              <a:rPr lang="en-US" altLang="ko-KR" dirty="0"/>
              <a:t>. </a:t>
            </a:r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913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실제로 국내외 금융 시장에서는 블루 </a:t>
            </a:r>
            <a:r>
              <a:rPr lang="ko-KR" altLang="en-US" dirty="0" err="1"/>
              <a:t>오션이나</a:t>
            </a:r>
            <a:r>
              <a:rPr lang="ko-KR" altLang="en-US" dirty="0"/>
              <a:t> 마찬가지인 </a:t>
            </a:r>
            <a:r>
              <a:rPr lang="ko-KR" altLang="en-US" dirty="0" err="1"/>
              <a:t>씬파일러를</a:t>
            </a:r>
            <a:r>
              <a:rPr lang="ko-KR" altLang="en-US" dirty="0"/>
              <a:t> 겨냥한 다양한 시도들이 시행되고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26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0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한 예로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대안신용평가사 크레파스는 휴대전화 이용패턴 같은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비금융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데이터를 활용해 금융소비자의 신용도를 평가하고 있으며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‘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대안신용평가’도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확산 추세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 대안신용평가사 크레파스는 휴대전화 이용패턴을 활용해 신용도를 측정한다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고객 동의를 받아 통신사 등에서 통화 내역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사용하는 앱 종류와 이용 빈도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휴대전화 충전 패턴 등과 관련한 데이터를 수집한다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개방성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성실성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외향성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친화성이 높을수록 신용도를 높게 평가하고 분노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·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우울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·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불안을 쉽게 느끼는 성향일수록 신용점수를 깎는다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 KB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금융그룹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신한카드 등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7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개 금융사가 크레파스와 업무 협약을 맺었다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https://www.donga.com/news/Economy/article/all/20220622/114066049/1</a:t>
            </a:r>
          </a:p>
        </p:txBody>
      </p:sp>
      <p:sp>
        <p:nvSpPr>
          <p:cNvPr id="1790" name="Google Shape;179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71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주요 시중은행 및 카드사에서도 다양한 결합데이터를 활용한 신용평가 모형을 개발하고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관련 상품도 출시하고 있는 추세입니다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재무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담보 정보만을 활용하는 기존 신용평가 모델과 달리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머신러닝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·AI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알고리즘을 적용하고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금융 정보 이외의 다양한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비금융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정보를 활용해 신용평가의 정확성을 높인다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또한 금융거래 이력이 짧고 신용등급이 낮은 사회초년생대상 대출 상품 출시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한은행은 이번 달 초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NHN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페이코와 손을 잡고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'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을 출시했습니다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비금융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데이터를 활용한 신용평가는 기존 금융 정보를 활용한 신용평가보다 리스크 관리가 까다롭다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그럼에도 은행들이 대안 신용평가 모형 개발에 적극적으로 나서는 이유는 잠재적으로 장기 고객이 될 수 있는 수요를 붙잡기 위함과 동시에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비금융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데이터 활용에 적극적으로 나서고 있는 빅테크에 대응하기 위한 전략이라는 게 은행권 관계자들의 설명이다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시사저널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e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온라인 저널리즘의 미래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(http://www.sisajournal-e.com)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 err="1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페이코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 앱의 사용정보를 활용한 대안신용평가를 통해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20~30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대의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씬파일러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 고객도 이용할 수 있는 상품입니다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시사저널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e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온라인 저널리즘의 미래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http://www.sisajournal-e.com/news/articleView.html?idxno=231338</a:t>
            </a:r>
            <a:endParaRPr dirty="0"/>
          </a:p>
        </p:txBody>
      </p:sp>
      <p:sp>
        <p:nvSpPr>
          <p:cNvPr id="1809" name="Google Shape;18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Samsung Sharp Sans Bold" pitchFamily="2" charset="0"/>
              </a:rPr>
              <a:t>씬파일러에</a:t>
            </a:r>
            <a:r>
              <a:rPr lang="ko-KR" altLang="en-US" sz="1200" dirty="0">
                <a:latin typeface="Samsung Sharp Sans Bold" pitchFamily="2" charset="0"/>
              </a:rPr>
              <a:t> 대한 이해를 </a:t>
            </a:r>
            <a:r>
              <a:rPr lang="ko-KR" altLang="en-US" sz="1200" dirty="0" err="1">
                <a:latin typeface="Samsung Sharp Sans Bold" pitchFamily="2" charset="0"/>
              </a:rPr>
              <a:t>돕기위해</a:t>
            </a:r>
            <a:r>
              <a:rPr lang="ko-KR" altLang="en-US" sz="1200" dirty="0">
                <a:latin typeface="Samsung Sharp Sans Bold" pitchFamily="2" charset="0"/>
              </a:rPr>
              <a:t> 저희가 제공받은 데이터 중에 두명의 고객 프로파일을 가져와 봤는데요</a:t>
            </a:r>
            <a:r>
              <a:rPr lang="en-US" altLang="ko-KR" sz="1200" dirty="0">
                <a:latin typeface="Samsung Sharp Sans Bold" pitchFamily="2" charset="0"/>
              </a:rPr>
              <a:t>, </a:t>
            </a:r>
            <a:r>
              <a:rPr lang="ko-KR" altLang="en-US" sz="1200" dirty="0" err="1">
                <a:latin typeface="Samsung Sharp Sans Bold" pitchFamily="2" charset="0"/>
              </a:rPr>
              <a:t>둘다</a:t>
            </a:r>
            <a:r>
              <a:rPr lang="ko-KR" altLang="en-US" sz="1200" dirty="0">
                <a:latin typeface="Samsung Sharp Sans Bold" pitchFamily="2" charset="0"/>
              </a:rPr>
              <a:t> 나이</a:t>
            </a:r>
            <a:r>
              <a:rPr lang="en-US" altLang="ko-KR" sz="1200" dirty="0">
                <a:latin typeface="Samsung Sharp Sans Bold" pitchFamily="2" charset="0"/>
              </a:rPr>
              <a:t>, </a:t>
            </a:r>
            <a:r>
              <a:rPr lang="ko-KR" altLang="en-US" sz="1200" dirty="0">
                <a:latin typeface="Samsung Sharp Sans Bold" pitchFamily="2" charset="0"/>
              </a:rPr>
              <a:t>직업</a:t>
            </a:r>
            <a:r>
              <a:rPr lang="en-US" altLang="ko-KR" sz="1200" dirty="0">
                <a:latin typeface="Samsung Sharp Sans Bold" pitchFamily="2" charset="0"/>
              </a:rPr>
              <a:t>, </a:t>
            </a:r>
            <a:r>
              <a:rPr lang="ko-KR" altLang="en-US" sz="1200" dirty="0">
                <a:latin typeface="Samsung Sharp Sans Bold" pitchFamily="2" charset="0"/>
              </a:rPr>
              <a:t>신용거래 이력은 </a:t>
            </a:r>
            <a:r>
              <a:rPr lang="ko-KR" altLang="en-US" sz="1200" dirty="0" err="1">
                <a:latin typeface="Samsung Sharp Sans Bold" pitchFamily="2" charset="0"/>
              </a:rPr>
              <a:t>비슷한데요</a:t>
            </a:r>
            <a:r>
              <a:rPr lang="en-US" altLang="ko-KR" sz="1200" dirty="0">
                <a:latin typeface="Samsung Sharp Sans Bold" pitchFamily="2" charset="0"/>
              </a:rPr>
              <a:t>,</a:t>
            </a:r>
          </a:p>
          <a:p>
            <a:r>
              <a:rPr lang="ko-KR" altLang="en-US" sz="1200" dirty="0">
                <a:latin typeface="Samsung Sharp Sans Bold" pitchFamily="2" charset="0"/>
              </a:rPr>
              <a:t>그렇다면 이 둘의 신용등급은 어떨까요</a:t>
            </a:r>
            <a:r>
              <a:rPr lang="en-US" altLang="ko-KR" sz="1200" dirty="0">
                <a:latin typeface="Samsung Sharp Sans Bold" pitchFamily="2" charset="0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95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72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특히 비교적 최근에 금융사업에 뛰어든 카카오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네이버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토스와 같은 빅테크 기업들은 </a:t>
            </a:r>
            <a:r>
              <a:rPr lang="ko-KR" altLang="en-US" b="0" i="0" dirty="0" err="1">
                <a:solidFill>
                  <a:srgbClr val="3A3A3A"/>
                </a:solidFill>
                <a:effectLst/>
                <a:latin typeface="Noto Sans KR"/>
              </a:rPr>
              <a:t>씬파일러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 유치에 힘쓰고 있습니다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이러한 흐름에 따라 사회초년생과 같은 </a:t>
            </a:r>
            <a:r>
              <a:rPr lang="ko-KR" altLang="en-US" b="0" i="0" dirty="0" err="1">
                <a:solidFill>
                  <a:srgbClr val="3A3A3A"/>
                </a:solidFill>
                <a:effectLst/>
                <a:latin typeface="Noto Sans KR"/>
              </a:rPr>
              <a:t>씬파일러를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 발굴해 잠재적 장기 고객을 확보해 나가는 것이 향후 금융 기업에 중요 과제가 될 것이라 생각됩니다</a:t>
            </a:r>
            <a:r>
              <a:rPr lang="en-US" altLang="ko-KR" b="0" i="0" dirty="0">
                <a:solidFill>
                  <a:srgbClr val="3A3A3A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A3A3A"/>
                </a:solidFill>
                <a:effectLst/>
                <a:latin typeface="Noto Sans KR"/>
              </a:rPr>
              <a:t> </a:t>
            </a:r>
            <a:endParaRPr lang="en-US" altLang="ko-KR" b="0" i="0" dirty="0">
              <a:solidFill>
                <a:srgbClr val="3A3A3A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A3A3A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A3A3A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https://platum.kr/archives/196239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https://zdnet.co.kr/view/?no=20210609084259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인터넷전문은행들도 자체적인 대안신용평가 모형 개발에 속도를 높이고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중신용자의 약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40%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를 차지하는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신파일러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고객을 끌어들이기 위해서다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카카오뱅크는 휴대전화 소액결제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카카오택시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카카오커머스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등에 쌓인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비금융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데이터를 신용평가에 이용하고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택시를 많이 타거나 지인에게 선물을 많이 주면 경제력이 있다고 보고 가점을 주는 식이다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저의 프로젝트 진행 과정 및 결과를 말씀 드렸고요</a:t>
            </a:r>
            <a:r>
              <a:rPr lang="en-US" altLang="ko-KR" dirty="0"/>
              <a:t>, </a:t>
            </a:r>
            <a:r>
              <a:rPr lang="ko-KR" altLang="en-US" dirty="0"/>
              <a:t>그 과정에서 저희의 자체 평가 의견 및 </a:t>
            </a:r>
            <a:r>
              <a:rPr lang="ko-KR" altLang="en-US" dirty="0" err="1"/>
              <a:t>느낀점은</a:t>
            </a:r>
            <a:r>
              <a:rPr lang="ko-KR" altLang="en-US" dirty="0"/>
              <a:t> 이렇습니다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81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참고한 문헌들이고요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2542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! </a:t>
            </a:r>
            <a:r>
              <a:rPr lang="ko-KR" altLang="en-US" dirty="0"/>
              <a:t>이상으로 </a:t>
            </a:r>
            <a:r>
              <a:rPr lang="en-US" altLang="ko-KR" dirty="0"/>
              <a:t>3</a:t>
            </a:r>
            <a:r>
              <a:rPr lang="ko-KR" altLang="en-US" dirty="0"/>
              <a:t>조 발표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22370-25CA-4EAC-B296-CAE5292E7BE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7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고객의 경우에는 </a:t>
            </a:r>
            <a:r>
              <a:rPr lang="en-US" altLang="ko-KR" dirty="0"/>
              <a:t>good </a:t>
            </a:r>
            <a:r>
              <a:rPr lang="ko-KR" altLang="en-US" dirty="0"/>
              <a:t>의 신용등급을 가지고있었습니다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27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유사한 나이</a:t>
            </a:r>
            <a:r>
              <a:rPr lang="en-US" altLang="ko-KR" dirty="0"/>
              <a:t>,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신용거래이력을 가진 </a:t>
            </a:r>
            <a:r>
              <a:rPr lang="en-US" altLang="ko-KR" dirty="0" err="1"/>
              <a:t>sabam</a:t>
            </a:r>
            <a:r>
              <a:rPr lang="ko-KR" altLang="en-US" dirty="0"/>
              <a:t>씨는 </a:t>
            </a:r>
            <a:r>
              <a:rPr lang="en-US" altLang="ko-KR" dirty="0"/>
              <a:t>Poor</a:t>
            </a:r>
            <a:r>
              <a:rPr lang="ko-KR" altLang="en-US" dirty="0"/>
              <a:t>등급을 받았습니다</a:t>
            </a:r>
            <a:r>
              <a:rPr lang="en-US" altLang="ko-KR" dirty="0"/>
              <a:t>. </a:t>
            </a:r>
            <a:r>
              <a:rPr lang="ko-KR" altLang="en-US" dirty="0"/>
              <a:t>보시면 심지어 월급도 </a:t>
            </a:r>
            <a:r>
              <a:rPr lang="ko-KR" altLang="en-US" dirty="0" err="1"/>
              <a:t>오레스코비치</a:t>
            </a:r>
            <a:r>
              <a:rPr lang="ko-KR" altLang="en-US" dirty="0"/>
              <a:t> 님보다도 높은 데도 불구하고 말이죠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45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이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둘중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>
                <a:solidFill>
                  <a:srgbClr val="121212"/>
                </a:solidFill>
                <a:effectLst/>
                <a:latin typeface="Noto Sans KR"/>
              </a:rPr>
              <a:t>sabam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은 앞서 저희가 언급했던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thin-filer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에 해당하는 고객이라고 예상할 수 있는데요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</a:t>
            </a:r>
          </a:p>
          <a:p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따라서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저희는 금융거래 정보가 부족하다는 이유만으로 대출을 받기 어렵거나 금리에서 불이익을 받게 되는 </a:t>
            </a:r>
            <a:r>
              <a:rPr lang="en-US" altLang="ko-KR" b="0" i="0" dirty="0" err="1">
                <a:solidFill>
                  <a:srgbClr val="121212"/>
                </a:solidFill>
                <a:effectLst/>
                <a:latin typeface="Noto Sans KR"/>
              </a:rPr>
              <a:t>Sabam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과 같은 고객을 발굴해 금융 소비자들이 제대로 된 신용 평가를 통해 적절한 금융비용을 부담할 수 있도록 하고자  </a:t>
            </a:r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A017F-9D00-48CF-8A41-046856A59F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26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9:notes"/>
          <p:cNvSpPr txBox="1">
            <a:spLocks noGrp="1"/>
          </p:cNvSpPr>
          <p:nvPr>
            <p:ph type="body" idx="1"/>
          </p:nvPr>
        </p:nvSpPr>
        <p:spPr>
          <a:xfrm>
            <a:off x="680030" y="4780425"/>
            <a:ext cx="5442381" cy="3913029"/>
          </a:xfrm>
          <a:prstGeom prst="rect">
            <a:avLst/>
          </a:prstGeom>
        </p:spPr>
        <p:txBody>
          <a:bodyPr spcFirstLastPara="1" wrap="square" lIns="48700" tIns="24350" rIns="48700" bIns="2435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차별화된 </a:t>
            </a:r>
            <a:r>
              <a:rPr lang="ko-KR" altLang="en-US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신용 등급 분류 모델 </a:t>
            </a: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구축을 통한 </a:t>
            </a:r>
            <a:r>
              <a:rPr lang="ko-KR" altLang="en-US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금융 이력 부족</a:t>
            </a:r>
            <a:r>
              <a:rPr lang="en-US" altLang="ko-KR" sz="12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(Thin-Filer) </a:t>
            </a:r>
            <a:r>
              <a:rPr lang="ko-KR" altLang="en-US" sz="1200" dirty="0" err="1">
                <a:latin typeface="하나2.0 B" panose="020B0303000000000000" pitchFamily="50" charset="-127"/>
                <a:ea typeface="하나2.0 B" panose="020B0303000000000000" pitchFamily="50" charset="-127"/>
              </a:rPr>
              <a:t>고객군</a:t>
            </a:r>
            <a:r>
              <a:rPr lang="ko-KR" altLang="en-US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 발굴 프로젝트를 추진하게 되었습니다</a:t>
            </a:r>
            <a:r>
              <a:rPr lang="en-US" altLang="ko-KR" sz="1200" dirty="0">
                <a:latin typeface="하나2.0 B" panose="020B0303000000000000" pitchFamily="50" charset="-127"/>
                <a:ea typeface="하나2.0 B" panose="020B0303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좀 복잡해서 다시 구체적으로 설명을 하자면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신용등급 예측 모델을 구축한 후에 그들 중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중저신용자들을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대상으로 저희가 리서치해서 세운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씬파일러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구분 기준을 통해 고객들을 라벨링을 하여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thin-filer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를 분류해내는 모델까지 구현해는 것입니다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en-US" altLang="ko-KR" dirty="0"/>
              <a:t>Task A</a:t>
            </a:r>
            <a:r>
              <a:rPr lang="ko-KR" altLang="en-US" dirty="0"/>
              <a:t>는 </a:t>
            </a:r>
            <a:r>
              <a:rPr lang="ko-KR" altLang="en-US" sz="12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신용 등급 예측 모델을 만드는 것이고</a:t>
            </a:r>
            <a:r>
              <a:rPr lang="en-US" altLang="ko-KR" sz="12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, TASK B</a:t>
            </a:r>
            <a:r>
              <a:rPr lang="ko-KR" altLang="en-US" sz="12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는 </a:t>
            </a:r>
            <a:r>
              <a:rPr lang="ko-KR" altLang="en-US" sz="1200" dirty="0" err="1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씬파일러</a:t>
            </a:r>
            <a:r>
              <a:rPr lang="ko-KR" altLang="en-US" sz="12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 분류 모델을 구현하는 것입니다</a:t>
            </a:r>
            <a:r>
              <a:rPr lang="en-US" altLang="ko-KR" sz="12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. </a:t>
            </a:r>
            <a:endParaRPr lang="en-US" altLang="ko-KR" dirty="0"/>
          </a:p>
        </p:txBody>
      </p:sp>
      <p:sp>
        <p:nvSpPr>
          <p:cNvPr id="1577" name="Google Shape;15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4712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88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D23E6-0634-FE4A-141D-16E82176E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8D421-A18C-C473-5C9D-5432BD147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F2BAD-B909-EE5B-D22B-366DDCAB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52F2DF-D206-9F34-D73E-9318C38A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318AD-0122-5091-2C60-FC34FED0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4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B4971-6D4C-AA3A-7438-E9C0127A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DFF20C-124F-94A6-F23D-8D485E018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8B24E-F0B5-E0EB-B7AF-97442982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996BA-1343-5C6B-D2A8-FF5C4B8C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95C6E-B844-FF12-950A-69E3CDC9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5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B3FC64-39FB-8E1B-F9A2-D3A3C876D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CD0502-020B-8A43-D53D-26AFC64EC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0E8F7-3A35-20D6-B5CC-D62FCA72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F3275-CEFD-4762-C332-8078C320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02AD4-DB73-A162-6CF3-4BC6BB51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73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Full Text Column">
  <p:cSld name="Content Slide, Full Text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5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10601326" cy="7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25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6E58D-4EFB-4F06-A496-1AE72B12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C3835-251A-41E1-ABE0-083041034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295400"/>
            <a:ext cx="11430000" cy="46101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2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Logo">
  <p:cSld name="NoLog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4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Verdana"/>
              <a:buNone/>
              <a:defRPr sz="25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4"/>
          <p:cNvSpPr/>
          <p:nvPr/>
        </p:nvSpPr>
        <p:spPr>
          <a:xfrm>
            <a:off x="0" y="5789458"/>
            <a:ext cx="12192000" cy="10685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40935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923C90-4562-B347-B1D3-30AB5D04EA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52500"/>
            <a:ext cx="11430000" cy="252496"/>
          </a:xfrm>
          <a:prstGeom prst="rect">
            <a:avLst/>
          </a:prstGeom>
        </p:spPr>
        <p:txBody>
          <a:bodyPr lIns="0" tIns="0" rIns="0" bIns="91440"/>
          <a:lstStyle>
            <a:lvl1pPr>
              <a:spcBef>
                <a:spcPts val="400"/>
              </a:spcBef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37263D-0F0B-4D90-9034-1D730F69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7EAC63-3BDE-433C-8D53-84AEA0942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1606550"/>
            <a:ext cx="11430000" cy="429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962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1E836-A1FD-C2C2-E3C5-07369B7F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EF29C-2941-93D4-C225-905D61C58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645B4-C9A6-71B3-C415-970280A8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2B6FD-3E32-A6E1-5802-086209EC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27458-2354-25E5-141D-D5DD8A3C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0A321-262B-680E-7A47-6D88D4EE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CD4474-765E-A2B4-E6C5-CC0D9AEB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75954-7CEB-6075-3B2C-87E2B321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DCECB-B8FE-54E6-5DF0-A4250C23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7504C-DFA7-FD22-ECE2-4F19D539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B88B9-3C94-D31F-D2B1-47D20966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57808-49CD-1264-0F6F-A5DD249F4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766C09-4428-12FB-CAB4-48CF62C7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F12702-FC4D-C034-99BF-52D8462A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EBA2-0E88-8F75-C43A-549F66FC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B6C95-05F2-A7D9-17E6-13EA7C2D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24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DC1C6-F434-A93A-E182-DF22CF5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54F73A-4941-E5A6-2C94-40E1305DC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80392-1663-F72E-9C31-48520A12B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50AAA1-CB7C-6D67-3D84-2D5AC9CE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F4164-6C97-E699-F673-F32F7AC99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F517C5-95E3-2F4F-AD4F-27BB7C41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305BC6-133B-EFDD-035D-438CFC1E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48203-6E3F-2A76-9AA6-07438224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4571C-4CFF-11CE-D4CF-2F2FB92F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D20981-709D-4CC8-CC22-D2D2918B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8BFC03-BA78-9930-AD01-8D9BC295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4672C5-5FBD-0179-15D1-EEA7A543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5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97FFD0-E650-84AF-F9E6-F4E2525F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FB0A05-1C6D-9F97-983A-B70DC092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0E51B-8ABF-0652-7351-721A5F73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2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3491-A3C6-6C64-4049-4377F14F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B97A1-675E-6458-9DA7-A6F8FA952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FBD39-D53C-4044-8BC3-D31489729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9BB8E-C924-245C-7B25-B5F72BDA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C5D437-4A89-9FD0-623B-7EFD1221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E37D68-7723-C138-ECB1-54AA0280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0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2B20F-D045-E547-A6B8-7603E0C2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93CC63-6A05-AB88-1AA3-C0DFDF0C8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AD7ACD-469C-B3A7-6F52-F8948CC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75568F-AECF-DF4A-0072-AD1EE3B5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F7FFC1-4BC4-89B0-A06C-6769F1D5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4720A-DEAA-8DB2-83C1-11A581D0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1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3AB564-DF2E-526A-074C-B2FB39D4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4C5DF-5454-0778-C93F-5E9F167C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43636-1175-D712-32D5-AB0B3787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E7AF2-E793-A115-FF15-0A97A03F8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852AD-65B3-527E-7464-79D45EFD6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B7FD9-D1BF-4102-9333-B90F1D735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6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0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oneyconfidentkids.com/content/mck/news-and-research/research/2019-parents-kids-money-survey-results.html" TargetMode="External"/><Relationship Id="rId5" Type="http://schemas.openxmlformats.org/officeDocument/2006/relationships/hyperlink" Target="https://www.cardrates.com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www.forbes.com/advisor/credit-cards/best/first-credit-card/" TargetMode="External"/><Relationship Id="rId9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merfinance.gov/" TargetMode="External"/><Relationship Id="rId3" Type="http://schemas.openxmlformats.org/officeDocument/2006/relationships/hyperlink" Target="https://www.americanexpress.com/en-us/credit-cards/credit-intel/credit-tradelines/" TargetMode="External"/><Relationship Id="rId7" Type="http://schemas.openxmlformats.org/officeDocument/2006/relationships/hyperlink" Target="https://www.m-i.kr/news/articleView.html?idxno=86279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orbes.com/sites/billhardekopf/2021/01/26/what-is-a-thin-credit-file/?sh=573dff122aaf" TargetMode="External"/><Relationship Id="rId5" Type="http://schemas.openxmlformats.org/officeDocument/2006/relationships/hyperlink" Target="https://papers.ssrn.com/sol3/papers.cfm?abstract_id=1160283" TargetMode="External"/><Relationship Id="rId4" Type="http://schemas.openxmlformats.org/officeDocument/2006/relationships/hyperlink" Target="https://m.khan.co.kr/economy/economy-general/article/202109271128001#c2b" TargetMode="External"/><Relationship Id="rId9" Type="http://schemas.openxmlformats.org/officeDocument/2006/relationships/hyperlink" Target="https://magazine.hankyung.com/business/article/202112085306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E3D2C9-697A-122A-EF9A-EBF44FD3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4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9B589-56B7-38EA-041F-72158E30DC73}"/>
              </a:ext>
            </a:extLst>
          </p:cNvPr>
          <p:cNvSpPr txBox="1"/>
          <p:nvPr/>
        </p:nvSpPr>
        <p:spPr>
          <a:xfrm>
            <a:off x="7520473" y="559837"/>
            <a:ext cx="3303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</a:t>
            </a:r>
          </a:p>
          <a:p>
            <a:r>
              <a:rPr lang="en-US" altLang="ko-KR" dirty="0"/>
              <a:t>#008485</a:t>
            </a:r>
          </a:p>
          <a:p>
            <a:endParaRPr lang="en-US" altLang="ko-KR" dirty="0"/>
          </a:p>
          <a:p>
            <a:r>
              <a:rPr lang="en-US" altLang="ko-KR" dirty="0"/>
              <a:t>Red</a:t>
            </a:r>
          </a:p>
          <a:p>
            <a:r>
              <a:rPr lang="en-US" altLang="ko-KR" dirty="0"/>
              <a:t>#E90061</a:t>
            </a:r>
          </a:p>
          <a:p>
            <a:endParaRPr lang="en-US" altLang="ko-KR" dirty="0"/>
          </a:p>
          <a:p>
            <a:r>
              <a:rPr lang="en-US" altLang="ko-KR" dirty="0"/>
              <a:t>Gold</a:t>
            </a:r>
          </a:p>
          <a:p>
            <a:r>
              <a:rPr lang="en-US" altLang="ko-KR" dirty="0"/>
              <a:t>#AD9A5F</a:t>
            </a:r>
          </a:p>
          <a:p>
            <a:endParaRPr lang="en-US" altLang="ko-KR" dirty="0"/>
          </a:p>
          <a:p>
            <a:r>
              <a:rPr lang="en-US" altLang="ko-KR" dirty="0"/>
              <a:t>Silver</a:t>
            </a:r>
          </a:p>
          <a:p>
            <a:r>
              <a:rPr lang="en-US" altLang="ko-KR" dirty="0"/>
              <a:t>#B5B5B5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F125F7-9D5F-4768-CDDB-806E0F6A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1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04A446-BCED-2AF4-4216-3EB779FF82FC}"/>
              </a:ext>
            </a:extLst>
          </p:cNvPr>
          <p:cNvSpPr/>
          <p:nvPr/>
        </p:nvSpPr>
        <p:spPr>
          <a:xfrm>
            <a:off x="6310322" y="549338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Poor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243286-4BC8-FFC8-F3D7-BF07F1B40003}"/>
              </a:ext>
            </a:extLst>
          </p:cNvPr>
          <p:cNvSpPr/>
          <p:nvPr/>
        </p:nvSpPr>
        <p:spPr>
          <a:xfrm>
            <a:off x="947041" y="549615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Good</a:t>
            </a:r>
            <a:endParaRPr lang="en-US" altLang="ko-KR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0E3F79-3571-6974-573A-55001867B869}"/>
              </a:ext>
            </a:extLst>
          </p:cNvPr>
          <p:cNvSpPr/>
          <p:nvPr/>
        </p:nvSpPr>
        <p:spPr>
          <a:xfrm>
            <a:off x="757444" y="2825837"/>
            <a:ext cx="5313830" cy="348728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787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04A446-BCED-2AF4-4216-3EB779FF82FC}"/>
              </a:ext>
            </a:extLst>
          </p:cNvPr>
          <p:cNvSpPr/>
          <p:nvPr/>
        </p:nvSpPr>
        <p:spPr>
          <a:xfrm>
            <a:off x="6310322" y="549338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Poor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243286-4BC8-FFC8-F3D7-BF07F1B40003}"/>
              </a:ext>
            </a:extLst>
          </p:cNvPr>
          <p:cNvSpPr/>
          <p:nvPr/>
        </p:nvSpPr>
        <p:spPr>
          <a:xfrm>
            <a:off x="947041" y="549615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Good</a:t>
            </a:r>
            <a:endParaRPr lang="en-US" altLang="ko-KR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0E3F79-3571-6974-573A-55001867B869}"/>
              </a:ext>
            </a:extLst>
          </p:cNvPr>
          <p:cNvSpPr/>
          <p:nvPr/>
        </p:nvSpPr>
        <p:spPr>
          <a:xfrm>
            <a:off x="757444" y="2825837"/>
            <a:ext cx="5313830" cy="348728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/>
          </a:p>
        </p:txBody>
      </p:sp>
      <p:grpSp>
        <p:nvGrpSpPr>
          <p:cNvPr id="5" name="Google Shape;2770;p105">
            <a:extLst>
              <a:ext uri="{FF2B5EF4-FFF2-40B4-BE49-F238E27FC236}">
                <a16:creationId xmlns:a16="http://schemas.microsoft.com/office/drawing/2014/main" id="{626D6FC0-EECD-6195-45F0-1704B7C487D2}"/>
              </a:ext>
            </a:extLst>
          </p:cNvPr>
          <p:cNvGrpSpPr/>
          <p:nvPr/>
        </p:nvGrpSpPr>
        <p:grpSpPr>
          <a:xfrm>
            <a:off x="7324107" y="3429000"/>
            <a:ext cx="2715136" cy="1126198"/>
            <a:chOff x="4646833" y="4237941"/>
            <a:chExt cx="522681" cy="349944"/>
          </a:xfrm>
          <a:solidFill>
            <a:srgbClr val="E90061">
              <a:alpha val="20000"/>
            </a:srgbClr>
          </a:solidFill>
        </p:grpSpPr>
        <p:sp>
          <p:nvSpPr>
            <p:cNvPr id="15" name="Google Shape;2771;p105">
              <a:extLst>
                <a:ext uri="{FF2B5EF4-FFF2-40B4-BE49-F238E27FC236}">
                  <a16:creationId xmlns:a16="http://schemas.microsoft.com/office/drawing/2014/main" id="{9934DF2B-A6EA-D37E-4CD5-0232BD819BA7}"/>
                </a:ext>
              </a:extLst>
            </p:cNvPr>
            <p:cNvSpPr txBox="1"/>
            <p:nvPr/>
          </p:nvSpPr>
          <p:spPr>
            <a:xfrm rot="-1099603">
              <a:off x="4663531" y="4328758"/>
              <a:ext cx="489286" cy="168326"/>
            </a:xfrm>
            <a:prstGeom prst="snipRound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E90061"/>
                  </a:solidFill>
                  <a:latin typeface="하나2.0 H" panose="020B0903000000000000" pitchFamily="50" charset="-127"/>
                  <a:ea typeface="하나2.0 H" panose="020B0903000000000000" pitchFamily="50" charset="-127"/>
                  <a:sym typeface="Arial"/>
                </a:rPr>
                <a:t>Thin-filer</a:t>
              </a:r>
              <a:endParaRPr sz="2400" b="1" dirty="0">
                <a:solidFill>
                  <a:srgbClr val="E90061"/>
                </a:solidFill>
                <a:latin typeface="하나2.0 H" panose="020B0903000000000000" pitchFamily="50" charset="-127"/>
                <a:ea typeface="하나2.0 H" panose="020B0903000000000000" pitchFamily="50" charset="-127"/>
              </a:endParaRPr>
            </a:p>
          </p:txBody>
        </p:sp>
        <p:cxnSp>
          <p:nvCxnSpPr>
            <p:cNvPr id="16" name="Google Shape;2772;p105">
              <a:extLst>
                <a:ext uri="{FF2B5EF4-FFF2-40B4-BE49-F238E27FC236}">
                  <a16:creationId xmlns:a16="http://schemas.microsoft.com/office/drawing/2014/main" id="{34CED8A0-DF26-D04B-90B4-13EB81E36BE2}"/>
                </a:ext>
              </a:extLst>
            </p:cNvPr>
            <p:cNvCxnSpPr/>
            <p:nvPr/>
          </p:nvCxnSpPr>
          <p:spPr>
            <a:xfrm rot="-1099603">
              <a:off x="4634424" y="4314866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2773;p105">
              <a:extLst>
                <a:ext uri="{FF2B5EF4-FFF2-40B4-BE49-F238E27FC236}">
                  <a16:creationId xmlns:a16="http://schemas.microsoft.com/office/drawing/2014/main" id="{BB8D7EDF-7124-65C4-33CC-8429EA647FC2}"/>
                </a:ext>
              </a:extLst>
            </p:cNvPr>
            <p:cNvCxnSpPr/>
            <p:nvPr/>
          </p:nvCxnSpPr>
          <p:spPr>
            <a:xfrm rot="-1099603">
              <a:off x="4692635" y="4510961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771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9"/>
          <p:cNvSpPr txBox="1"/>
          <p:nvPr/>
        </p:nvSpPr>
        <p:spPr>
          <a:xfrm>
            <a:off x="2063440" y="1749969"/>
            <a:ext cx="806504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프로젝트 진행 </a:t>
            </a:r>
            <a:r>
              <a:rPr lang="en-US" altLang="ko-KR" dirty="0">
                <a:solidFill>
                  <a:schemeClr val="dk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Flow</a:t>
            </a:r>
            <a:endParaRPr sz="1800" b="0" i="0" u="none" strike="noStrike" cap="none" dirty="0">
              <a:solidFill>
                <a:schemeClr val="dk1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581" name="Google Shape;1581;p59"/>
          <p:cNvSpPr/>
          <p:nvPr/>
        </p:nvSpPr>
        <p:spPr>
          <a:xfrm>
            <a:off x="1216834" y="2090394"/>
            <a:ext cx="9758257" cy="345609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2" name="Google Shape;1582;p59"/>
          <p:cNvGrpSpPr/>
          <p:nvPr/>
        </p:nvGrpSpPr>
        <p:grpSpPr>
          <a:xfrm>
            <a:off x="1999764" y="2645175"/>
            <a:ext cx="8193236" cy="2502440"/>
            <a:chOff x="1926332" y="2030271"/>
            <a:chExt cx="8193236" cy="2502440"/>
          </a:xfrm>
        </p:grpSpPr>
        <p:sp>
          <p:nvSpPr>
            <p:cNvPr id="1586" name="Google Shape;1586;p59"/>
            <p:cNvSpPr/>
            <p:nvPr/>
          </p:nvSpPr>
          <p:spPr>
            <a:xfrm rot="10800000" flipH="1">
              <a:off x="1926333" y="2490120"/>
              <a:ext cx="447229" cy="152315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altLang="ko-KR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8" name="Google Shape;1598;p59"/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9"/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9"/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구조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8" name="Google Shape;1597;p59">
            <a:extLst>
              <a:ext uri="{FF2B5EF4-FFF2-40B4-BE49-F238E27FC236}">
                <a16:creationId xmlns:a16="http://schemas.microsoft.com/office/drawing/2014/main" id="{F7E1AB67-6A30-7AF4-C3AF-663754412E21}"/>
              </a:ext>
            </a:extLst>
          </p:cNvPr>
          <p:cNvSpPr/>
          <p:nvPr/>
        </p:nvSpPr>
        <p:spPr>
          <a:xfrm>
            <a:off x="5153853" y="2993682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0;p59">
            <a:extLst>
              <a:ext uri="{FF2B5EF4-FFF2-40B4-BE49-F238E27FC236}">
                <a16:creationId xmlns:a16="http://schemas.microsoft.com/office/drawing/2014/main" id="{28326722-8421-0003-7BCC-AF3E690DD293}"/>
              </a:ext>
            </a:extLst>
          </p:cNvPr>
          <p:cNvSpPr/>
          <p:nvPr/>
        </p:nvSpPr>
        <p:spPr>
          <a:xfrm>
            <a:off x="5534478" y="3105024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0" name="Google Shape;1601;p59">
            <a:extLst>
              <a:ext uri="{FF2B5EF4-FFF2-40B4-BE49-F238E27FC236}">
                <a16:creationId xmlns:a16="http://schemas.microsoft.com/office/drawing/2014/main" id="{D1355AE4-1550-7C93-D778-8BB0D70061D0}"/>
              </a:ext>
            </a:extLst>
          </p:cNvPr>
          <p:cNvSpPr/>
          <p:nvPr/>
        </p:nvSpPr>
        <p:spPr>
          <a:xfrm>
            <a:off x="5707609" y="3557869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603;p59">
            <a:extLst>
              <a:ext uri="{FF2B5EF4-FFF2-40B4-BE49-F238E27FC236}">
                <a16:creationId xmlns:a16="http://schemas.microsoft.com/office/drawing/2014/main" id="{4A718E4C-2CB1-1B4C-09F6-F569013D55E8}"/>
              </a:ext>
            </a:extLst>
          </p:cNvPr>
          <p:cNvSpPr/>
          <p:nvPr/>
        </p:nvSpPr>
        <p:spPr>
          <a:xfrm>
            <a:off x="5729791" y="4010714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5;p59">
            <a:extLst>
              <a:ext uri="{FF2B5EF4-FFF2-40B4-BE49-F238E27FC236}">
                <a16:creationId xmlns:a16="http://schemas.microsoft.com/office/drawing/2014/main" id="{F23A7EFE-61D3-7EAD-04A5-956C88E76EE6}"/>
              </a:ext>
            </a:extLst>
          </p:cNvPr>
          <p:cNvSpPr/>
          <p:nvPr/>
        </p:nvSpPr>
        <p:spPr>
          <a:xfrm>
            <a:off x="5734767" y="4463559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Google Shape;1606;p59">
            <a:extLst>
              <a:ext uri="{FF2B5EF4-FFF2-40B4-BE49-F238E27FC236}">
                <a16:creationId xmlns:a16="http://schemas.microsoft.com/office/drawing/2014/main" id="{72E51BF1-1AC8-91D7-1632-CBE33026A8D8}"/>
              </a:ext>
            </a:extLst>
          </p:cNvPr>
          <p:cNvSpPr/>
          <p:nvPr/>
        </p:nvSpPr>
        <p:spPr>
          <a:xfrm>
            <a:off x="4602882" y="3152118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07;p59">
            <a:extLst>
              <a:ext uri="{FF2B5EF4-FFF2-40B4-BE49-F238E27FC236}">
                <a16:creationId xmlns:a16="http://schemas.microsoft.com/office/drawing/2014/main" id="{4A723509-7BB6-DB46-902F-C30244753A6D}"/>
              </a:ext>
            </a:extLst>
          </p:cNvPr>
          <p:cNvSpPr/>
          <p:nvPr/>
        </p:nvSpPr>
        <p:spPr>
          <a:xfrm flipH="1">
            <a:off x="6444098" y="3152118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6AE4E644-447D-8164-7496-5DF0AA8F1C9F}"/>
              </a:ext>
            </a:extLst>
          </p:cNvPr>
          <p:cNvGrpSpPr/>
          <p:nvPr/>
        </p:nvGrpSpPr>
        <p:grpSpPr>
          <a:xfrm>
            <a:off x="3884976" y="3149033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30" name="Freeform: Shape 307">
              <a:extLst>
                <a:ext uri="{FF2B5EF4-FFF2-40B4-BE49-F238E27FC236}">
                  <a16:creationId xmlns:a16="http://schemas.microsoft.com/office/drawing/2014/main" id="{73AD6F6F-5EB7-609B-09CC-23C052BE402B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8">
              <a:extLst>
                <a:ext uri="{FF2B5EF4-FFF2-40B4-BE49-F238E27FC236}">
                  <a16:creationId xmlns:a16="http://schemas.microsoft.com/office/drawing/2014/main" id="{5F2762C2-AFB6-4FA8-3F64-2A0EC250F958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09">
              <a:extLst>
                <a:ext uri="{FF2B5EF4-FFF2-40B4-BE49-F238E27FC236}">
                  <a16:creationId xmlns:a16="http://schemas.microsoft.com/office/drawing/2014/main" id="{A91CAA21-C43B-A42A-6FC8-270785972916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0">
              <a:extLst>
                <a:ext uri="{FF2B5EF4-FFF2-40B4-BE49-F238E27FC236}">
                  <a16:creationId xmlns:a16="http://schemas.microsoft.com/office/drawing/2014/main" id="{D51A8059-EE84-9C6C-E958-AD157FBC507A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1">
              <a:extLst>
                <a:ext uri="{FF2B5EF4-FFF2-40B4-BE49-F238E27FC236}">
                  <a16:creationId xmlns:a16="http://schemas.microsoft.com/office/drawing/2014/main" id="{AD0D7E33-EB8D-8B67-8C96-71F5AF4C044F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2">
              <a:extLst>
                <a:ext uri="{FF2B5EF4-FFF2-40B4-BE49-F238E27FC236}">
                  <a16:creationId xmlns:a16="http://schemas.microsoft.com/office/drawing/2014/main" id="{2D46D794-3CF4-82BA-070A-6FD103B69287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3">
              <a:extLst>
                <a:ext uri="{FF2B5EF4-FFF2-40B4-BE49-F238E27FC236}">
                  <a16:creationId xmlns:a16="http://schemas.microsoft.com/office/drawing/2014/main" id="{B82D6A08-3D64-E01D-0DED-59F92E926808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4">
              <a:extLst>
                <a:ext uri="{FF2B5EF4-FFF2-40B4-BE49-F238E27FC236}">
                  <a16:creationId xmlns:a16="http://schemas.microsoft.com/office/drawing/2014/main" id="{FA1497CE-FD4E-E02A-E709-45F19492B97C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5">
              <a:extLst>
                <a:ext uri="{FF2B5EF4-FFF2-40B4-BE49-F238E27FC236}">
                  <a16:creationId xmlns:a16="http://schemas.microsoft.com/office/drawing/2014/main" id="{4619B952-5624-549A-FC4D-4BB92421FBF0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6">
              <a:extLst>
                <a:ext uri="{FF2B5EF4-FFF2-40B4-BE49-F238E27FC236}">
                  <a16:creationId xmlns:a16="http://schemas.microsoft.com/office/drawing/2014/main" id="{375B3302-4FD0-CDDB-2BBC-17F8A1048B78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17">
              <a:extLst>
                <a:ext uri="{FF2B5EF4-FFF2-40B4-BE49-F238E27FC236}">
                  <a16:creationId xmlns:a16="http://schemas.microsoft.com/office/drawing/2014/main" id="{7812FDB1-410D-CFBA-A62E-3FFAF5D387BC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18">
              <a:extLst>
                <a:ext uri="{FF2B5EF4-FFF2-40B4-BE49-F238E27FC236}">
                  <a16:creationId xmlns:a16="http://schemas.microsoft.com/office/drawing/2014/main" id="{A5768DB0-749F-F6E3-8FD4-728E1E3756A1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7" name="Google Shape;1591;p59">
            <a:extLst>
              <a:ext uri="{FF2B5EF4-FFF2-40B4-BE49-F238E27FC236}">
                <a16:creationId xmlns:a16="http://schemas.microsoft.com/office/drawing/2014/main" id="{DCBF1AE6-28E5-232F-4DD2-04A5C57E9EDD}"/>
              </a:ext>
            </a:extLst>
          </p:cNvPr>
          <p:cNvSpPr/>
          <p:nvPr/>
        </p:nvSpPr>
        <p:spPr>
          <a:xfrm>
            <a:off x="3326343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18" name="Google Shape;1592;p59">
            <a:extLst>
              <a:ext uri="{FF2B5EF4-FFF2-40B4-BE49-F238E27FC236}">
                <a16:creationId xmlns:a16="http://schemas.microsoft.com/office/drawing/2014/main" id="{25D6F59B-A252-038B-F7FB-1B4A2DC07892}"/>
              </a:ext>
            </a:extLst>
          </p:cNvPr>
          <p:cNvSpPr/>
          <p:nvPr/>
        </p:nvSpPr>
        <p:spPr>
          <a:xfrm>
            <a:off x="3861439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19" name="Google Shape;1593;p59">
            <a:extLst>
              <a:ext uri="{FF2B5EF4-FFF2-40B4-BE49-F238E27FC236}">
                <a16:creationId xmlns:a16="http://schemas.microsoft.com/office/drawing/2014/main" id="{C7F86A0C-7C5F-213B-3387-20C8000BB961}"/>
              </a:ext>
            </a:extLst>
          </p:cNvPr>
          <p:cNvSpPr/>
          <p:nvPr/>
        </p:nvSpPr>
        <p:spPr>
          <a:xfrm>
            <a:off x="3460602" y="4710157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20" name="Google Shape;1591;p59">
            <a:extLst>
              <a:ext uri="{FF2B5EF4-FFF2-40B4-BE49-F238E27FC236}">
                <a16:creationId xmlns:a16="http://schemas.microsoft.com/office/drawing/2014/main" id="{9E839AAB-5BBC-82D0-6570-BA34B50A999A}"/>
              </a:ext>
            </a:extLst>
          </p:cNvPr>
          <p:cNvSpPr/>
          <p:nvPr/>
        </p:nvSpPr>
        <p:spPr>
          <a:xfrm>
            <a:off x="4398487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22" name="왼쪽 중괄호 1621">
            <a:extLst>
              <a:ext uri="{FF2B5EF4-FFF2-40B4-BE49-F238E27FC236}">
                <a16:creationId xmlns:a16="http://schemas.microsoft.com/office/drawing/2014/main" id="{36DD1667-8310-03F9-22E2-980CCFC139AC}"/>
              </a:ext>
            </a:extLst>
          </p:cNvPr>
          <p:cNvSpPr/>
          <p:nvPr/>
        </p:nvSpPr>
        <p:spPr>
          <a:xfrm rot="5400000">
            <a:off x="3901866" y="3003884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4" name="직선 연결선 1623">
            <a:extLst>
              <a:ext uri="{FF2B5EF4-FFF2-40B4-BE49-F238E27FC236}">
                <a16:creationId xmlns:a16="http://schemas.microsoft.com/office/drawing/2014/main" id="{77FA1E7E-9B47-7E4A-335D-DF72B7772167}"/>
              </a:ext>
            </a:extLst>
          </p:cNvPr>
          <p:cNvCxnSpPr>
            <a:cxnSpLocks/>
            <a:stCxn id="1622" idx="1"/>
            <a:endCxn id="1618" idx="0"/>
          </p:cNvCxnSpPr>
          <p:nvPr/>
        </p:nvCxnSpPr>
        <p:spPr>
          <a:xfrm flipH="1">
            <a:off x="4103718" y="3363216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6" name="그룹 1635">
            <a:extLst>
              <a:ext uri="{FF2B5EF4-FFF2-40B4-BE49-F238E27FC236}">
                <a16:creationId xmlns:a16="http://schemas.microsoft.com/office/drawing/2014/main" id="{C5211ECA-5B1A-4823-4F6E-9899BF7F0F2F}"/>
              </a:ext>
            </a:extLst>
          </p:cNvPr>
          <p:cNvGrpSpPr/>
          <p:nvPr/>
        </p:nvGrpSpPr>
        <p:grpSpPr>
          <a:xfrm>
            <a:off x="7560451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1569" name="Freeform: Shape 315">
              <a:extLst>
                <a:ext uri="{FF2B5EF4-FFF2-40B4-BE49-F238E27FC236}">
                  <a16:creationId xmlns:a16="http://schemas.microsoft.com/office/drawing/2014/main" id="{3BA4A525-45D0-3FFF-F07C-7F0884EB0234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316">
              <a:extLst>
                <a:ext uri="{FF2B5EF4-FFF2-40B4-BE49-F238E27FC236}">
                  <a16:creationId xmlns:a16="http://schemas.microsoft.com/office/drawing/2014/main" id="{95DE71A3-F78E-20E8-41EE-C78A8574F64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317">
              <a:extLst>
                <a:ext uri="{FF2B5EF4-FFF2-40B4-BE49-F238E27FC236}">
                  <a16:creationId xmlns:a16="http://schemas.microsoft.com/office/drawing/2014/main" id="{D68A6D23-9BCC-62B9-3811-5959B67E5AB6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318">
              <a:extLst>
                <a:ext uri="{FF2B5EF4-FFF2-40B4-BE49-F238E27FC236}">
                  <a16:creationId xmlns:a16="http://schemas.microsoft.com/office/drawing/2014/main" id="{C016FB27-327C-5A76-1457-FB8B7D7769A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7" name="그룹 1636">
            <a:extLst>
              <a:ext uri="{FF2B5EF4-FFF2-40B4-BE49-F238E27FC236}">
                <a16:creationId xmlns:a16="http://schemas.microsoft.com/office/drawing/2014/main" id="{B75A1237-86B3-5B95-9C9B-2327A600BEE0}"/>
              </a:ext>
            </a:extLst>
          </p:cNvPr>
          <p:cNvGrpSpPr/>
          <p:nvPr/>
        </p:nvGrpSpPr>
        <p:grpSpPr>
          <a:xfrm>
            <a:off x="7560451" y="3721948"/>
            <a:ext cx="191077" cy="294349"/>
            <a:chOff x="6776925" y="5734644"/>
            <a:chExt cx="191077" cy="294349"/>
          </a:xfrm>
        </p:grpSpPr>
        <p:sp>
          <p:nvSpPr>
            <p:cNvPr id="1638" name="Freeform: Shape 315">
              <a:extLst>
                <a:ext uri="{FF2B5EF4-FFF2-40B4-BE49-F238E27FC236}">
                  <a16:creationId xmlns:a16="http://schemas.microsoft.com/office/drawing/2014/main" id="{4FDB67B5-BA4F-9B32-BF80-22BCEA5C1A2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316">
              <a:extLst>
                <a:ext uri="{FF2B5EF4-FFF2-40B4-BE49-F238E27FC236}">
                  <a16:creationId xmlns:a16="http://schemas.microsoft.com/office/drawing/2014/main" id="{FAA0CCF5-FBFF-E4D0-6656-5B8ED603E7B1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317">
              <a:extLst>
                <a:ext uri="{FF2B5EF4-FFF2-40B4-BE49-F238E27FC236}">
                  <a16:creationId xmlns:a16="http://schemas.microsoft.com/office/drawing/2014/main" id="{86816BCF-597D-EEF7-E952-B2E9C644ABE5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318">
              <a:extLst>
                <a:ext uri="{FF2B5EF4-FFF2-40B4-BE49-F238E27FC236}">
                  <a16:creationId xmlns:a16="http://schemas.microsoft.com/office/drawing/2014/main" id="{A15B85D6-F150-3514-243F-7300FB0C052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60963F3E-640F-029F-9DD6-505CE2C9C798}"/>
              </a:ext>
            </a:extLst>
          </p:cNvPr>
          <p:cNvGrpSpPr/>
          <p:nvPr/>
        </p:nvGrpSpPr>
        <p:grpSpPr>
          <a:xfrm>
            <a:off x="8001554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53" name="Freeform: Shape 315">
              <a:extLst>
                <a:ext uri="{FF2B5EF4-FFF2-40B4-BE49-F238E27FC236}">
                  <a16:creationId xmlns:a16="http://schemas.microsoft.com/office/drawing/2014/main" id="{B70B37AB-4FF7-58CF-38A1-2CE2DEC09682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316">
              <a:extLst>
                <a:ext uri="{FF2B5EF4-FFF2-40B4-BE49-F238E27FC236}">
                  <a16:creationId xmlns:a16="http://schemas.microsoft.com/office/drawing/2014/main" id="{B2175AE1-6BA6-080A-96CA-F10BC27B6A0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317">
              <a:extLst>
                <a:ext uri="{FF2B5EF4-FFF2-40B4-BE49-F238E27FC236}">
                  <a16:creationId xmlns:a16="http://schemas.microsoft.com/office/drawing/2014/main" id="{D6F02436-3506-7DE9-F620-35DC5C2CFDD7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318">
              <a:extLst>
                <a:ext uri="{FF2B5EF4-FFF2-40B4-BE49-F238E27FC236}">
                  <a16:creationId xmlns:a16="http://schemas.microsoft.com/office/drawing/2014/main" id="{8953B2CA-9902-BDEF-2B61-91D15F6A2533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3E9ACFAC-640C-1BD2-A655-9FD91E582139}"/>
              </a:ext>
            </a:extLst>
          </p:cNvPr>
          <p:cNvGrpSpPr/>
          <p:nvPr/>
        </p:nvGrpSpPr>
        <p:grpSpPr>
          <a:xfrm>
            <a:off x="8001554" y="3721948"/>
            <a:ext cx="191077" cy="294349"/>
            <a:chOff x="6776925" y="5734644"/>
            <a:chExt cx="191077" cy="294349"/>
          </a:xfrm>
        </p:grpSpPr>
        <p:sp>
          <p:nvSpPr>
            <p:cNvPr id="2058" name="Freeform: Shape 315">
              <a:extLst>
                <a:ext uri="{FF2B5EF4-FFF2-40B4-BE49-F238E27FC236}">
                  <a16:creationId xmlns:a16="http://schemas.microsoft.com/office/drawing/2014/main" id="{A2102893-F4BC-99D1-E168-D5D076F3AF1A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316">
              <a:extLst>
                <a:ext uri="{FF2B5EF4-FFF2-40B4-BE49-F238E27FC236}">
                  <a16:creationId xmlns:a16="http://schemas.microsoft.com/office/drawing/2014/main" id="{A4AADC34-EA77-BECD-AA45-DA2851F0EC6C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317">
              <a:extLst>
                <a:ext uri="{FF2B5EF4-FFF2-40B4-BE49-F238E27FC236}">
                  <a16:creationId xmlns:a16="http://schemas.microsoft.com/office/drawing/2014/main" id="{7171C218-E1EE-30A2-7E84-1B78EECA3EB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318">
              <a:extLst>
                <a:ext uri="{FF2B5EF4-FFF2-40B4-BE49-F238E27FC236}">
                  <a16:creationId xmlns:a16="http://schemas.microsoft.com/office/drawing/2014/main" id="{70723C63-EAFB-2D91-A04D-C45875ADB8C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0B3B0F8E-DA01-6C71-BC5F-9641FA280366}"/>
              </a:ext>
            </a:extLst>
          </p:cNvPr>
          <p:cNvGrpSpPr/>
          <p:nvPr/>
        </p:nvGrpSpPr>
        <p:grpSpPr>
          <a:xfrm>
            <a:off x="8440467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63" name="Freeform: Shape 315">
              <a:extLst>
                <a:ext uri="{FF2B5EF4-FFF2-40B4-BE49-F238E27FC236}">
                  <a16:creationId xmlns:a16="http://schemas.microsoft.com/office/drawing/2014/main" id="{1564CD46-9C60-3209-977F-A08218526875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316">
              <a:extLst>
                <a:ext uri="{FF2B5EF4-FFF2-40B4-BE49-F238E27FC236}">
                  <a16:creationId xmlns:a16="http://schemas.microsoft.com/office/drawing/2014/main" id="{8E3E85C0-A081-3427-6EFF-FF4D2728C76E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317">
              <a:extLst>
                <a:ext uri="{FF2B5EF4-FFF2-40B4-BE49-F238E27FC236}">
                  <a16:creationId xmlns:a16="http://schemas.microsoft.com/office/drawing/2014/main" id="{8707A041-B209-E972-0FC4-8AC94C9817E0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318">
              <a:extLst>
                <a:ext uri="{FF2B5EF4-FFF2-40B4-BE49-F238E27FC236}">
                  <a16:creationId xmlns:a16="http://schemas.microsoft.com/office/drawing/2014/main" id="{499A9612-B55A-1A36-6825-B090B99EB8F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5693228-5736-08D5-4A87-D1EA410B38C8}"/>
              </a:ext>
            </a:extLst>
          </p:cNvPr>
          <p:cNvGrpSpPr/>
          <p:nvPr/>
        </p:nvGrpSpPr>
        <p:grpSpPr>
          <a:xfrm>
            <a:off x="8440467" y="3721948"/>
            <a:ext cx="191077" cy="294349"/>
            <a:chOff x="6776925" y="5734644"/>
            <a:chExt cx="191077" cy="294349"/>
          </a:xfrm>
        </p:grpSpPr>
        <p:sp>
          <p:nvSpPr>
            <p:cNvPr id="2068" name="Freeform: Shape 315">
              <a:extLst>
                <a:ext uri="{FF2B5EF4-FFF2-40B4-BE49-F238E27FC236}">
                  <a16:creationId xmlns:a16="http://schemas.microsoft.com/office/drawing/2014/main" id="{125FD2B9-AFE7-A5E9-24CA-40DC6250B31E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316">
              <a:extLst>
                <a:ext uri="{FF2B5EF4-FFF2-40B4-BE49-F238E27FC236}">
                  <a16:creationId xmlns:a16="http://schemas.microsoft.com/office/drawing/2014/main" id="{3FF6975B-9AFD-AD2D-A865-46E8ACB7D3C9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317">
              <a:extLst>
                <a:ext uri="{FF2B5EF4-FFF2-40B4-BE49-F238E27FC236}">
                  <a16:creationId xmlns:a16="http://schemas.microsoft.com/office/drawing/2014/main" id="{067272CD-6756-0BB0-04CA-51927F6AF541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318">
              <a:extLst>
                <a:ext uri="{FF2B5EF4-FFF2-40B4-BE49-F238E27FC236}">
                  <a16:creationId xmlns:a16="http://schemas.microsoft.com/office/drawing/2014/main" id="{E5701BF9-F747-0724-E982-4E550EBADA6C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75" name="설명선: 아래쪽 화살표 2074">
            <a:extLst>
              <a:ext uri="{FF2B5EF4-FFF2-40B4-BE49-F238E27FC236}">
                <a16:creationId xmlns:a16="http://schemas.microsoft.com/office/drawing/2014/main" id="{EB67E2DA-5AD7-5A46-8DF1-17B312BD08AE}"/>
              </a:ext>
            </a:extLst>
          </p:cNvPr>
          <p:cNvSpPr/>
          <p:nvPr/>
        </p:nvSpPr>
        <p:spPr>
          <a:xfrm>
            <a:off x="7395721" y="3662598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6" name="Google Shape;1593;p59">
            <a:extLst>
              <a:ext uri="{FF2B5EF4-FFF2-40B4-BE49-F238E27FC236}">
                <a16:creationId xmlns:a16="http://schemas.microsoft.com/office/drawing/2014/main" id="{7BF7F2A9-AFA4-8715-65DD-15E601584C42}"/>
              </a:ext>
            </a:extLst>
          </p:cNvPr>
          <p:cNvSpPr/>
          <p:nvPr/>
        </p:nvSpPr>
        <p:spPr>
          <a:xfrm>
            <a:off x="7443705" y="4480839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05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86B454-4113-5DB0-C0E3-02AA65F96B69}"/>
              </a:ext>
            </a:extLst>
          </p:cNvPr>
          <p:cNvSpPr>
            <a:spLocks/>
          </p:cNvSpPr>
          <p:nvPr/>
        </p:nvSpPr>
        <p:spPr>
          <a:xfrm>
            <a:off x="1943632" y="4128128"/>
            <a:ext cx="2100259" cy="2100259"/>
          </a:xfrm>
          <a:prstGeom prst="rect">
            <a:avLst/>
          </a:prstGeom>
          <a:solidFill>
            <a:srgbClr val="00848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기대효과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B21D4F-7261-48B8-9EF2-8A17930A2524}"/>
              </a:ext>
            </a:extLst>
          </p:cNvPr>
          <p:cNvSpPr/>
          <p:nvPr/>
        </p:nvSpPr>
        <p:spPr>
          <a:xfrm>
            <a:off x="4043892" y="4128129"/>
            <a:ext cx="6562725" cy="210025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450F2A-436C-2EAB-902E-33133987D47E}"/>
              </a:ext>
            </a:extLst>
          </p:cNvPr>
          <p:cNvGrpSpPr/>
          <p:nvPr/>
        </p:nvGrpSpPr>
        <p:grpSpPr>
          <a:xfrm>
            <a:off x="1956311" y="1497327"/>
            <a:ext cx="8650306" cy="2100259"/>
            <a:chOff x="1922444" y="1057274"/>
            <a:chExt cx="8650306" cy="2100259"/>
          </a:xfrm>
          <a:effectLst>
            <a:reflection blurRad="6350" stA="50000" endA="300" endPos="15000" dist="50800" dir="5400000" sy="-100000" algn="bl" rotWithShape="0"/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258246E-8DDA-1DE3-EC34-16D3283E68C8}"/>
                </a:ext>
              </a:extLst>
            </p:cNvPr>
            <p:cNvSpPr/>
            <p:nvPr/>
          </p:nvSpPr>
          <p:spPr>
            <a:xfrm>
              <a:off x="4010025" y="1057274"/>
              <a:ext cx="6562725" cy="21002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7DD9A78-7981-E4D1-589C-A5F62F7050B9}"/>
                </a:ext>
              </a:extLst>
            </p:cNvPr>
            <p:cNvGrpSpPr/>
            <p:nvPr/>
          </p:nvGrpSpPr>
          <p:grpSpPr>
            <a:xfrm>
              <a:off x="1922444" y="1057274"/>
              <a:ext cx="2112273" cy="2100259"/>
              <a:chOff x="1924082" y="1057274"/>
              <a:chExt cx="2385291" cy="2371724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E04EE5-132A-196B-5047-162F33B75BC0}"/>
                  </a:ext>
                </a:extLst>
              </p:cNvPr>
              <p:cNvSpPr/>
              <p:nvPr/>
            </p:nvSpPr>
            <p:spPr>
              <a:xfrm>
                <a:off x="1924082" y="1057274"/>
                <a:ext cx="2371724" cy="2371724"/>
              </a:xfrm>
              <a:prstGeom prst="rect">
                <a:avLst/>
              </a:prstGeom>
              <a:solidFill>
                <a:srgbClr val="00848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788B86-DA06-9345-4DFB-BC544BDD60E5}"/>
                  </a:ext>
                </a:extLst>
              </p:cNvPr>
              <p:cNvSpPr txBox="1"/>
              <p:nvPr/>
            </p:nvSpPr>
            <p:spPr>
              <a:xfrm>
                <a:off x="1937649" y="1773932"/>
                <a:ext cx="2371724" cy="938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하나2.0 CM" panose="020B0603000000000000" pitchFamily="50" charset="-127"/>
                    <a:ea typeface="하나2.0 CM" panose="020B0603000000000000" pitchFamily="50" charset="-127"/>
                    <a:cs typeface="Samsung Sharp Sans Bold" pitchFamily="2" charset="0"/>
                  </a:rPr>
                  <a:t>신용평가 </a:t>
                </a:r>
                <a:endParaRPr lang="en-US" altLang="ko-KR" sz="240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Samsung Sharp Sans Bold" pitchFamily="2" charset="0"/>
                </a:endParaRPr>
              </a:p>
              <a:p>
                <a:pPr algn="ctr"/>
                <a:r>
                  <a:rPr lang="ko-KR" altLang="en-US" sz="2400">
                    <a:solidFill>
                      <a:schemeClr val="bg1"/>
                    </a:solidFill>
                    <a:latin typeface="하나2.0 CM" panose="020B0603000000000000" pitchFamily="50" charset="-127"/>
                    <a:ea typeface="하나2.0 CM" panose="020B0603000000000000" pitchFamily="50" charset="-127"/>
                    <a:cs typeface="Samsung Sharp Sans Bold" pitchFamily="2" charset="0"/>
                  </a:rPr>
                  <a:t>정교화</a:t>
                </a:r>
                <a:endParaRPr lang="ko-KR" altLang="en-US" sz="2400" dirty="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Samsung Sharp Sans Bold" pitchFamily="2" charset="0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7A4D69-0FB3-2558-F79A-B7E983FCC916}"/>
              </a:ext>
            </a:extLst>
          </p:cNvPr>
          <p:cNvSpPr/>
          <p:nvPr/>
        </p:nvSpPr>
        <p:spPr>
          <a:xfrm>
            <a:off x="4243915" y="1865794"/>
            <a:ext cx="5391575" cy="111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 indent="-171450">
              <a:lnSpc>
                <a:spcPct val="150000"/>
              </a:lnSpc>
              <a:spcAft>
                <a:spcPts val="600"/>
              </a:spcAft>
              <a:buClr>
                <a:srgbClr val="0AB9F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신기술 </a:t>
            </a:r>
            <a:r>
              <a:rPr lang="en-US" altLang="ko-KR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ko-KR" altLang="en-US" sz="140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머신러닝</a:t>
            </a: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 알고리즘을 이용한 정교한 신용평가모형 개발</a:t>
            </a:r>
            <a:endParaRPr lang="en-US" altLang="ko-KR" sz="1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266700" lvl="1" indent="-171450">
              <a:lnSpc>
                <a:spcPct val="150000"/>
              </a:lnSpc>
              <a:spcAft>
                <a:spcPts val="600"/>
              </a:spcAft>
              <a:buClr>
                <a:srgbClr val="0AB9F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신용평가 고도화를 통해 금융소외계층에게는 금융의 문턱을 낮추고 기존 금융소비자에게는 보다 좋은 조건의 대출을 제공</a:t>
            </a:r>
            <a:endParaRPr lang="en-US" altLang="ko-KR" sz="1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0978E4-561D-37F5-6C9D-193622B1871D}"/>
              </a:ext>
            </a:extLst>
          </p:cNvPr>
          <p:cNvSpPr/>
          <p:nvPr/>
        </p:nvSpPr>
        <p:spPr>
          <a:xfrm>
            <a:off x="4243915" y="4666578"/>
            <a:ext cx="5665895" cy="111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 indent="-171450">
              <a:lnSpc>
                <a:spcPct val="150000"/>
              </a:lnSpc>
              <a:spcAft>
                <a:spcPts val="600"/>
              </a:spcAft>
              <a:buClr>
                <a:srgbClr val="0AB9F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사회초년생 등 금융이력부족자</a:t>
            </a:r>
            <a:r>
              <a:rPr lang="en-US" altLang="ko-KR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(Thin-filer) </a:t>
            </a: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대상 상품 및 서비스 개발</a:t>
            </a:r>
            <a:endParaRPr lang="en-US" altLang="ko-KR" sz="1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266700" lvl="1" indent="-171450">
              <a:lnSpc>
                <a:spcPct val="150000"/>
              </a:lnSpc>
              <a:spcAft>
                <a:spcPts val="600"/>
              </a:spcAft>
              <a:buClr>
                <a:srgbClr val="0AB9F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특히 신용상태가 불량해서가 아닌</a:t>
            </a:r>
            <a:r>
              <a:rPr lang="en-US" altLang="ko-KR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ko-KR" altLang="en-US" sz="1400" dirty="0">
                <a:latin typeface="하나2.0 R" panose="020B0303000000000000" pitchFamily="50" charset="-127"/>
                <a:ea typeface="하나2.0 R" panose="020B0303000000000000" pitchFamily="50" charset="-127"/>
              </a:rPr>
              <a:t>신용정보가 없기 때문에 획일적으로 고금리를 적용 받는 청년층에 대해 제도권 금융 이용 기회 확대</a:t>
            </a:r>
            <a:endParaRPr lang="en-US" altLang="ko-KR" sz="1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A44D3A-9475-AAA7-BB20-593175E95000}"/>
              </a:ext>
            </a:extLst>
          </p:cNvPr>
          <p:cNvSpPr txBox="1"/>
          <p:nvPr/>
        </p:nvSpPr>
        <p:spPr>
          <a:xfrm>
            <a:off x="1943631" y="4807000"/>
            <a:ext cx="21002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포용적 금융 </a:t>
            </a:r>
            <a:endParaRPr lang="en-US" altLang="ko-KR" sz="2400" dirty="0">
              <a:solidFill>
                <a:schemeClr val="bg1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Samsung Sharp Sans Bold" pitchFamily="2" charset="0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실현</a:t>
            </a:r>
          </a:p>
        </p:txBody>
      </p:sp>
    </p:spTree>
    <p:extLst>
      <p:ext uri="{BB962C8B-B14F-4D97-AF65-F5344CB8AC3E}">
        <p14:creationId xmlns:p14="http://schemas.microsoft.com/office/powerpoint/2010/main" val="150325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01.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03. </a:t>
            </a:r>
            <a:r>
              <a:rPr lang="ko-KR" altLang="en-US" dirty="0">
                <a:solidFill>
                  <a:srgbClr val="B5B5B5"/>
                </a:solidFill>
              </a:rPr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04. </a:t>
            </a:r>
            <a:r>
              <a:rPr lang="ko-KR" altLang="en-US" dirty="0">
                <a:solidFill>
                  <a:srgbClr val="B5B5B5"/>
                </a:solidFill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05. </a:t>
            </a:r>
            <a:r>
              <a:rPr lang="ko-KR" altLang="en-US" dirty="0">
                <a:solidFill>
                  <a:srgbClr val="B5B5B5"/>
                </a:solidFill>
              </a:rPr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5B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42DE6-74CB-AFB8-3805-2F641EBE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7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054;p112">
            <a:extLst>
              <a:ext uri="{FF2B5EF4-FFF2-40B4-BE49-F238E27FC236}">
                <a16:creationId xmlns:a16="http://schemas.microsoft.com/office/drawing/2014/main" id="{6AA42655-10BB-DA0D-2B66-EEA05F1D003A}"/>
              </a:ext>
            </a:extLst>
          </p:cNvPr>
          <p:cNvSpPr/>
          <p:nvPr/>
        </p:nvSpPr>
        <p:spPr>
          <a:xfrm>
            <a:off x="2720580" y="3403155"/>
            <a:ext cx="8480818" cy="1390275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sz="1600" b="1">
              <a:sym typeface="Arial"/>
            </a:endParaRPr>
          </a:p>
        </p:txBody>
      </p:sp>
      <p:sp>
        <p:nvSpPr>
          <p:cNvPr id="22" name="Google Shape;3054;p112">
            <a:extLst>
              <a:ext uri="{FF2B5EF4-FFF2-40B4-BE49-F238E27FC236}">
                <a16:creationId xmlns:a16="http://schemas.microsoft.com/office/drawing/2014/main" id="{DF90D634-4AB4-2530-E928-E729FA8F4F41}"/>
              </a:ext>
            </a:extLst>
          </p:cNvPr>
          <p:cNvSpPr/>
          <p:nvPr/>
        </p:nvSpPr>
        <p:spPr>
          <a:xfrm>
            <a:off x="2720580" y="4891052"/>
            <a:ext cx="8480818" cy="1390275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sz="1600" b="1">
              <a:sym typeface="Arial"/>
            </a:endParaRPr>
          </a:p>
        </p:txBody>
      </p:sp>
      <p:sp>
        <p:nvSpPr>
          <p:cNvPr id="23" name="Google Shape;1288;p46">
            <a:extLst>
              <a:ext uri="{FF2B5EF4-FFF2-40B4-BE49-F238E27FC236}">
                <a16:creationId xmlns:a16="http://schemas.microsoft.com/office/drawing/2014/main" id="{2E265A80-741A-516B-CCD3-604B7ED15BBC}"/>
              </a:ext>
            </a:extLst>
          </p:cNvPr>
          <p:cNvSpPr/>
          <p:nvPr/>
        </p:nvSpPr>
        <p:spPr>
          <a:xfrm>
            <a:off x="2720580" y="1915259"/>
            <a:ext cx="8480818" cy="1390275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sz="1600" b="1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팀 구성 및 역할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2" name="Google Shape;3043;p112">
            <a:extLst>
              <a:ext uri="{FF2B5EF4-FFF2-40B4-BE49-F238E27FC236}">
                <a16:creationId xmlns:a16="http://schemas.microsoft.com/office/drawing/2014/main" id="{F081D8E1-7214-E7B6-458E-6B5D152543F3}"/>
              </a:ext>
            </a:extLst>
          </p:cNvPr>
          <p:cNvSpPr/>
          <p:nvPr/>
        </p:nvSpPr>
        <p:spPr>
          <a:xfrm>
            <a:off x="776639" y="1915259"/>
            <a:ext cx="1821870" cy="139027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하나2.0 B" panose="020B0303000000000000" pitchFamily="50" charset="-127"/>
                <a:ea typeface="하나2.0 B" panose="020B0303000000000000" pitchFamily="50" charset="-127"/>
              </a:rPr>
              <a:t>박지연</a:t>
            </a:r>
            <a:endParaRPr dirty="0"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Google Shape;3055;p112">
            <a:extLst>
              <a:ext uri="{FF2B5EF4-FFF2-40B4-BE49-F238E27FC236}">
                <a16:creationId xmlns:a16="http://schemas.microsoft.com/office/drawing/2014/main" id="{11A54857-9360-96C0-C781-3177AC9F1591}"/>
              </a:ext>
            </a:extLst>
          </p:cNvPr>
          <p:cNvSpPr/>
          <p:nvPr/>
        </p:nvSpPr>
        <p:spPr>
          <a:xfrm>
            <a:off x="3081484" y="2086964"/>
            <a:ext cx="7759014" cy="108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프로젝트 방향성 및 주제 선정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데이터 </a:t>
            </a:r>
            <a:r>
              <a:rPr lang="ko-KR" altLang="en-US" sz="1200" dirty="0" err="1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전처리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및 분석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모델링 및 튜닝을 통한 최적화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모델 선정 및 결과 분석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PPT 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제작 및 발표</a:t>
            </a: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</a:t>
            </a:r>
            <a:endParaRPr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grpSp>
        <p:nvGrpSpPr>
          <p:cNvPr id="8" name="Google Shape;3088;p113">
            <a:extLst>
              <a:ext uri="{FF2B5EF4-FFF2-40B4-BE49-F238E27FC236}">
                <a16:creationId xmlns:a16="http://schemas.microsoft.com/office/drawing/2014/main" id="{EB14BEB7-9887-A29F-96EC-4D8F39AE2F60}"/>
              </a:ext>
            </a:extLst>
          </p:cNvPr>
          <p:cNvGrpSpPr/>
          <p:nvPr/>
        </p:nvGrpSpPr>
        <p:grpSpPr>
          <a:xfrm>
            <a:off x="695324" y="1238082"/>
            <a:ext cx="10801351" cy="503590"/>
            <a:chOff x="695324" y="2348305"/>
            <a:chExt cx="2664298" cy="503590"/>
          </a:xfrm>
        </p:grpSpPr>
        <p:sp>
          <p:nvSpPr>
            <p:cNvPr id="9" name="Google Shape;3089;p113">
              <a:extLst>
                <a:ext uri="{FF2B5EF4-FFF2-40B4-BE49-F238E27FC236}">
                  <a16:creationId xmlns:a16="http://schemas.microsoft.com/office/drawing/2014/main" id="{D6D0A466-C4C7-2F01-26C2-0F2159E459DE}"/>
                </a:ext>
              </a:extLst>
            </p:cNvPr>
            <p:cNvSpPr/>
            <p:nvPr/>
          </p:nvSpPr>
          <p:spPr>
            <a:xfrm>
              <a:off x="695324" y="2348305"/>
              <a:ext cx="2664297" cy="50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3</a:t>
              </a:r>
              <a:r>
                <a:rPr lang="ko-KR" altLang="en-US" sz="24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조 </a:t>
              </a:r>
              <a:r>
                <a:rPr lang="en-US" altLang="ko-KR" sz="24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- </a:t>
              </a:r>
              <a:r>
                <a:rPr lang="ko-KR" altLang="en-US" sz="2800" dirty="0" err="1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우린하나조</a:t>
              </a:r>
              <a:endParaRPr sz="2400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cxnSp>
          <p:nvCxnSpPr>
            <p:cNvPr id="10" name="Google Shape;3090;p113">
              <a:extLst>
                <a:ext uri="{FF2B5EF4-FFF2-40B4-BE49-F238E27FC236}">
                  <a16:creationId xmlns:a16="http://schemas.microsoft.com/office/drawing/2014/main" id="{2EA5F3A6-0EF3-9AE0-4A90-E67296340C52}"/>
                </a:ext>
              </a:extLst>
            </p:cNvPr>
            <p:cNvCxnSpPr/>
            <p:nvPr/>
          </p:nvCxnSpPr>
          <p:spPr>
            <a:xfrm>
              <a:off x="695325" y="2774950"/>
              <a:ext cx="2664297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Google Shape;2770;p105">
            <a:extLst>
              <a:ext uri="{FF2B5EF4-FFF2-40B4-BE49-F238E27FC236}">
                <a16:creationId xmlns:a16="http://schemas.microsoft.com/office/drawing/2014/main" id="{30BF320C-619B-B440-C885-A2ACE5B4E57B}"/>
              </a:ext>
            </a:extLst>
          </p:cNvPr>
          <p:cNvGrpSpPr/>
          <p:nvPr/>
        </p:nvGrpSpPr>
        <p:grpSpPr>
          <a:xfrm>
            <a:off x="775962" y="2117770"/>
            <a:ext cx="1151079" cy="380239"/>
            <a:chOff x="4646833" y="4237941"/>
            <a:chExt cx="522681" cy="349944"/>
          </a:xfrm>
        </p:grpSpPr>
        <p:sp>
          <p:nvSpPr>
            <p:cNvPr id="12" name="Google Shape;2771;p105">
              <a:extLst>
                <a:ext uri="{FF2B5EF4-FFF2-40B4-BE49-F238E27FC236}">
                  <a16:creationId xmlns:a16="http://schemas.microsoft.com/office/drawing/2014/main" id="{ACF8685C-590E-DC00-A197-2B9E6964C9D8}"/>
                </a:ext>
              </a:extLst>
            </p:cNvPr>
            <p:cNvSpPr txBox="1"/>
            <p:nvPr/>
          </p:nvSpPr>
          <p:spPr>
            <a:xfrm rot="-1099603">
              <a:off x="4663531" y="4328758"/>
              <a:ext cx="489286" cy="168326"/>
            </a:xfrm>
            <a:prstGeom prst="rect">
              <a:avLst/>
            </a:prstGeom>
            <a:solidFill>
              <a:srgbClr val="FFD8D7">
                <a:alpha val="49803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E9006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Leader</a:t>
              </a:r>
              <a:endParaRPr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cxnSp>
          <p:nvCxnSpPr>
            <p:cNvPr id="13" name="Google Shape;2772;p105">
              <a:extLst>
                <a:ext uri="{FF2B5EF4-FFF2-40B4-BE49-F238E27FC236}">
                  <a16:creationId xmlns:a16="http://schemas.microsoft.com/office/drawing/2014/main" id="{76BC34ED-47B4-504C-306E-0302ACB2627C}"/>
                </a:ext>
              </a:extLst>
            </p:cNvPr>
            <p:cNvCxnSpPr/>
            <p:nvPr/>
          </p:nvCxnSpPr>
          <p:spPr>
            <a:xfrm rot="-1099603">
              <a:off x="4634424" y="4314866"/>
              <a:ext cx="489287" cy="0"/>
            </a:xfrm>
            <a:prstGeom prst="straightConnector1">
              <a:avLst/>
            </a:prstGeom>
            <a:no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2773;p105">
              <a:extLst>
                <a:ext uri="{FF2B5EF4-FFF2-40B4-BE49-F238E27FC236}">
                  <a16:creationId xmlns:a16="http://schemas.microsoft.com/office/drawing/2014/main" id="{87384B3D-6B5A-90B6-1E4B-D9338A8E5B16}"/>
                </a:ext>
              </a:extLst>
            </p:cNvPr>
            <p:cNvCxnSpPr/>
            <p:nvPr/>
          </p:nvCxnSpPr>
          <p:spPr>
            <a:xfrm rot="-1099603">
              <a:off x="4692635" y="4510961"/>
              <a:ext cx="489287" cy="0"/>
            </a:xfrm>
            <a:prstGeom prst="straightConnector1">
              <a:avLst/>
            </a:prstGeom>
            <a:no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3043;p112">
            <a:extLst>
              <a:ext uri="{FF2B5EF4-FFF2-40B4-BE49-F238E27FC236}">
                <a16:creationId xmlns:a16="http://schemas.microsoft.com/office/drawing/2014/main" id="{429A54E4-D49C-FD83-74E3-18E545909A9E}"/>
              </a:ext>
            </a:extLst>
          </p:cNvPr>
          <p:cNvSpPr/>
          <p:nvPr/>
        </p:nvSpPr>
        <p:spPr>
          <a:xfrm>
            <a:off x="780710" y="3429000"/>
            <a:ext cx="1821870" cy="139027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dirty="0">
                <a:latin typeface="하나2.0 B" panose="020B0303000000000000" pitchFamily="50" charset="-127"/>
                <a:ea typeface="하나2.0 B" panose="020B0303000000000000" pitchFamily="50" charset="-127"/>
              </a:rPr>
              <a:t>이승훈</a:t>
            </a:r>
            <a:endParaRPr dirty="0"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17" name="Google Shape;3055;p112">
            <a:extLst>
              <a:ext uri="{FF2B5EF4-FFF2-40B4-BE49-F238E27FC236}">
                <a16:creationId xmlns:a16="http://schemas.microsoft.com/office/drawing/2014/main" id="{856D7D73-8BCF-17EF-9A98-945EDC5D80DC}"/>
              </a:ext>
            </a:extLst>
          </p:cNvPr>
          <p:cNvSpPr/>
          <p:nvPr/>
        </p:nvSpPr>
        <p:spPr>
          <a:xfrm>
            <a:off x="2923911" y="3600942"/>
            <a:ext cx="7759014" cy="105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프로젝트 방향성 및 주제 선정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데이터</a:t>
            </a: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전처리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및 </a:t>
            </a:r>
            <a:r>
              <a:rPr lang="en-US" altLang="ko-KR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EDA 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외부 자료 수집 및 리서치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모델 선정 및 결과 분석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PPT 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제작</a:t>
            </a:r>
            <a:endParaRPr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3043;p112">
            <a:extLst>
              <a:ext uri="{FF2B5EF4-FFF2-40B4-BE49-F238E27FC236}">
                <a16:creationId xmlns:a16="http://schemas.microsoft.com/office/drawing/2014/main" id="{54D2B5DB-BFE4-9594-D52F-A6C6C50A5474}"/>
              </a:ext>
            </a:extLst>
          </p:cNvPr>
          <p:cNvSpPr/>
          <p:nvPr/>
        </p:nvSpPr>
        <p:spPr>
          <a:xfrm>
            <a:off x="780710" y="4942741"/>
            <a:ext cx="1821870" cy="139027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dirty="0">
                <a:latin typeface="하나2.0 B" panose="020B0303000000000000" pitchFamily="50" charset="-127"/>
                <a:ea typeface="하나2.0 B" panose="020B0303000000000000" pitchFamily="50" charset="-127"/>
              </a:rPr>
              <a:t>김규리</a:t>
            </a:r>
            <a:endParaRPr dirty="0"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20" name="Google Shape;3055;p112">
            <a:extLst>
              <a:ext uri="{FF2B5EF4-FFF2-40B4-BE49-F238E27FC236}">
                <a16:creationId xmlns:a16="http://schemas.microsoft.com/office/drawing/2014/main" id="{45B3DE50-0866-09B3-7923-689EA11F0A03}"/>
              </a:ext>
            </a:extLst>
          </p:cNvPr>
          <p:cNvSpPr/>
          <p:nvPr/>
        </p:nvSpPr>
        <p:spPr>
          <a:xfrm>
            <a:off x="2923911" y="5030637"/>
            <a:ext cx="7759014" cy="105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프로젝트 방향성 및 주제 선정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데이터</a:t>
            </a: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전처리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및 </a:t>
            </a:r>
            <a:r>
              <a:rPr lang="en-US" altLang="ko-KR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EDA</a:t>
            </a: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외부 자료 수집 및 리서치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모델 선정 및 결과 분석</a:t>
            </a:r>
            <a:endParaRPr lang="en-US" altLang="ko-KR"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30000"/>
              </a:lnSpc>
              <a:buClr>
                <a:srgbClr val="000000"/>
              </a:buClr>
              <a:buSzPts val="1050"/>
              <a:buFont typeface="Noto Sans Symbols"/>
              <a:buChar char="▪"/>
            </a:pPr>
            <a:r>
              <a:rPr 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PPT </a:t>
            </a:r>
            <a:r>
              <a:rPr lang="ko-KR" altLang="en-US" sz="1200" dirty="0">
                <a:solidFill>
                  <a:schemeClr val="dk2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제작 </a:t>
            </a:r>
            <a:endParaRPr sz="1200" dirty="0">
              <a:solidFill>
                <a:schemeClr val="dk2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grpSp>
        <p:nvGrpSpPr>
          <p:cNvPr id="3" name="Google Shape;1829;p72">
            <a:extLst>
              <a:ext uri="{FF2B5EF4-FFF2-40B4-BE49-F238E27FC236}">
                <a16:creationId xmlns:a16="http://schemas.microsoft.com/office/drawing/2014/main" id="{78EA11F8-BA3C-30B1-70F9-692D7975D1C7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5" name="Google Shape;1830;p72">
              <a:extLst>
                <a:ext uri="{FF2B5EF4-FFF2-40B4-BE49-F238E27FC236}">
                  <a16:creationId xmlns:a16="http://schemas.microsoft.com/office/drawing/2014/main" id="{36DB0D6B-429D-4691-4385-AE87C29CBC51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31;p72">
              <a:extLst>
                <a:ext uri="{FF2B5EF4-FFF2-40B4-BE49-F238E27FC236}">
                  <a16:creationId xmlns:a16="http://schemas.microsoft.com/office/drawing/2014/main" id="{C5A1691B-A21C-4DFB-D397-87924F4A0D65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2;p72">
              <a:extLst>
                <a:ext uri="{FF2B5EF4-FFF2-40B4-BE49-F238E27FC236}">
                  <a16:creationId xmlns:a16="http://schemas.microsoft.com/office/drawing/2014/main" id="{AB41FED5-9604-4666-852D-06ED94094F7B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33;p72">
              <a:extLst>
                <a:ext uri="{FF2B5EF4-FFF2-40B4-BE49-F238E27FC236}">
                  <a16:creationId xmlns:a16="http://schemas.microsoft.com/office/drawing/2014/main" id="{25064B5A-9991-1F4B-EE0C-645BCC4918F1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740;p67">
            <a:extLst>
              <a:ext uri="{FF2B5EF4-FFF2-40B4-BE49-F238E27FC236}">
                <a16:creationId xmlns:a16="http://schemas.microsoft.com/office/drawing/2014/main" id="{5CB78BAD-66A0-433B-D121-499BC3CC72F6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4" name="Google Shape;1741;p67">
            <a:extLst>
              <a:ext uri="{FF2B5EF4-FFF2-40B4-BE49-F238E27FC236}">
                <a16:creationId xmlns:a16="http://schemas.microsoft.com/office/drawing/2014/main" id="{EE62BDF1-EC15-CF7B-83C6-66F0B3557694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5" name="Google Shape;1742;p67">
            <a:extLst>
              <a:ext uri="{FF2B5EF4-FFF2-40B4-BE49-F238E27FC236}">
                <a16:creationId xmlns:a16="http://schemas.microsoft.com/office/drawing/2014/main" id="{F6EF2395-481B-AC06-E35A-1E452988A39C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6" name="Google Shape;1743;p67">
            <a:extLst>
              <a:ext uri="{FF2B5EF4-FFF2-40B4-BE49-F238E27FC236}">
                <a16:creationId xmlns:a16="http://schemas.microsoft.com/office/drawing/2014/main" id="{AA648864-705A-353D-8EC7-D2C12974FC0B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Google Shape;1740;p67">
            <a:extLst>
              <a:ext uri="{FF2B5EF4-FFF2-40B4-BE49-F238E27FC236}">
                <a16:creationId xmlns:a16="http://schemas.microsoft.com/office/drawing/2014/main" id="{53794DEB-C17E-95F8-CC2E-3BB77BE49B5B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20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03. </a:t>
            </a:r>
            <a:r>
              <a:rPr lang="ko-KR" altLang="en-US" dirty="0"/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04. </a:t>
            </a:r>
            <a:r>
              <a:rPr lang="ko-KR" altLang="en-US" dirty="0">
                <a:solidFill>
                  <a:srgbClr val="B5B5B5"/>
                </a:solidFill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05. </a:t>
            </a:r>
            <a:r>
              <a:rPr lang="ko-KR" altLang="en-US" dirty="0">
                <a:solidFill>
                  <a:srgbClr val="B5B5B5"/>
                </a:solidFill>
              </a:rPr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5B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59F18-C771-1CAD-B607-BF9BC674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5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491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90000"/>
              </a:lnSpc>
              <a:buSzPts val="1400"/>
              <a:buFont typeface="Arial" panose="020B0604020202020204" pitchFamily="34" charset="0"/>
            </a:pPr>
            <a:r>
              <a:rPr lang="ko-KR" altLang="en-US" sz="2400" b="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  <a:sym typeface="Arial"/>
              </a:rPr>
              <a:t>프로젝트 수행 절차 </a:t>
            </a:r>
            <a:r>
              <a:rPr lang="en-US" altLang="ko-KR" sz="2400" b="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  <a:sym typeface="Arial"/>
              </a:rPr>
              <a:t>- </a:t>
            </a:r>
            <a:r>
              <a:rPr lang="en-US" sz="2400" b="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  <a:sym typeface="Arial"/>
              </a:rPr>
              <a:t>Gantt Chart</a:t>
            </a:r>
            <a:endParaRPr sz="2400" b="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graphicFrame>
        <p:nvGraphicFramePr>
          <p:cNvPr id="1258" name="Google Shape;1258;p18"/>
          <p:cNvGraphicFramePr/>
          <p:nvPr>
            <p:extLst>
              <p:ext uri="{D42A27DB-BD31-4B8C-83A1-F6EECF244321}">
                <p14:modId xmlns:p14="http://schemas.microsoft.com/office/powerpoint/2010/main" val="3552894401"/>
              </p:ext>
            </p:extLst>
          </p:nvPr>
        </p:nvGraphicFramePr>
        <p:xfrm>
          <a:off x="750396" y="1100045"/>
          <a:ext cx="10628900" cy="52076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1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19825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kern="1200" cap="none" dirty="0" err="1">
                          <a:solidFill>
                            <a:schemeClr val="lt1"/>
                          </a:solidFill>
                          <a:latin typeface="하나2.0 B" panose="020B0303000000000000" pitchFamily="50" charset="-127"/>
                          <a:ea typeface="하나2.0 B" panose="020B0303000000000000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300" b="0" i="0" u="none" strike="noStrike" kern="1200" cap="none" dirty="0">
                        <a:solidFill>
                          <a:schemeClr val="lt1"/>
                        </a:solidFill>
                        <a:latin typeface="하나2.0 B" panose="020B0303000000000000" pitchFamily="50" charset="-127"/>
                        <a:ea typeface="하나2.0 B" panose="020B0303000000000000" pitchFamily="50" charset="-127"/>
                        <a:cs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FFFFFF"/>
                          </a:solidFill>
                          <a:latin typeface="하나2.0 B" panose="020B0303000000000000" pitchFamily="50" charset="-127"/>
                          <a:ea typeface="하나2.0 B" panose="020B0303000000000000" pitchFamily="50" charset="-127"/>
                          <a:cs typeface="Arial"/>
                          <a:sym typeface="Arial"/>
                        </a:rPr>
                        <a:t>프로젝트</a:t>
                      </a:r>
                      <a:endParaRPr sz="1300" b="0" i="0" u="none" strike="noStrike" cap="none" dirty="0">
                        <a:solidFill>
                          <a:srgbClr val="FFFFFF"/>
                        </a:solidFill>
                        <a:latin typeface="하나2.0 B" panose="020B0303000000000000" pitchFamily="50" charset="-127"/>
                        <a:ea typeface="하나2.0 B" panose="020B0303000000000000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7M</a:t>
                      </a:r>
                      <a:endParaRPr sz="1300" b="0" i="0" u="none" strike="noStrike" cap="none" dirty="0">
                        <a:solidFill>
                          <a:srgbClr val="FFFFFF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i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8M</a:t>
                      </a:r>
                      <a:endParaRPr sz="1300" b="0" i="0" u="none" strike="noStrike" cap="none" dirty="0">
                        <a:solidFill>
                          <a:srgbClr val="FFFFFF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i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8M</a:t>
                      </a:r>
                      <a:endParaRPr sz="1300" b="1" i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25</a:t>
                      </a:r>
                      <a:endParaRPr sz="1300" b="0" i="0" u="none" strike="noStrike" cap="none" dirty="0">
                        <a:solidFill>
                          <a:srgbClr val="FFFFFF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26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27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28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31</a:t>
                      </a:r>
                      <a:endParaRPr sz="1300" b="0" i="0" u="none" strike="noStrike" cap="none" dirty="0">
                        <a:solidFill>
                          <a:srgbClr val="FFFFFF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1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3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4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5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6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FFFFFF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7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925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프로젝트 팀 구성 </a:t>
                      </a:r>
                      <a:endParaRPr sz="1300" b="0" i="0" u="none" strike="noStrike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Verdana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rgbClr val="0084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lang="en-US" altLang="ko-KR" sz="1400" dirty="0">
                        <a:solidFill>
                          <a:srgbClr val="008485"/>
                        </a:solidFill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Verdana"/>
                        <a:buNone/>
                      </a:pPr>
                      <a:endParaRPr sz="1300" b="0" i="0" u="none" strike="noStrike" cap="none">
                        <a:solidFill>
                          <a:srgbClr val="03499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925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lt1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1. Set </a:t>
                      </a:r>
                      <a:r>
                        <a:rPr lang="en-US" sz="1300" b="0" i="0" u="none" strike="noStrike" kern="1200" cap="none" dirty="0">
                          <a:solidFill>
                            <a:schemeClr val="lt1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up &amp; Information gathering</a:t>
                      </a:r>
                      <a:endParaRPr sz="1300" b="0" i="0" u="none" strike="noStrike" kern="1200" cap="none" dirty="0">
                        <a:solidFill>
                          <a:schemeClr val="lt1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8485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BAD9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BAD9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BAD9F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BAD9F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17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dirty="0"/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kern="1200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프로젝트 </a:t>
                      </a:r>
                      <a:r>
                        <a:rPr lang="ko-KR" altLang="en-US" sz="1300" b="0" i="0" u="none" strike="noStrike" kern="1200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</a:rPr>
                        <a:t>기획 및 주제 선정</a:t>
                      </a:r>
                      <a:endParaRPr lang="en-US" altLang="ko-KR" sz="1300" b="0" i="0" u="none" strike="noStrike" kern="1200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dirty="0">
                        <a:solidFill>
                          <a:srgbClr val="008485"/>
                        </a:solidFill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9006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프로젝트 컨셉</a:t>
                      </a:r>
                      <a:r>
                        <a:rPr lang="en-US" altLang="ko-KR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300" b="0" i="0" u="none" strike="noStrike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확정</a:t>
                      </a:r>
                      <a:r>
                        <a:rPr lang="en-US" altLang="ko-KR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및 구체화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699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699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kern="1200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관련 자료 수집 및 데이터 </a:t>
                      </a:r>
                      <a:r>
                        <a:rPr lang="ko-KR" altLang="en-US" sz="1300" b="0" i="0" u="none" strike="noStrike" kern="1200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전처리</a:t>
                      </a:r>
                      <a:r>
                        <a:rPr lang="ko-KR" altLang="en-US" sz="1300" b="0" i="0" u="none" strike="noStrike" kern="1200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endParaRPr lang="ko-KR" altLang="en-US" sz="1300" b="0" i="0" u="none" strike="noStrike" kern="1200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99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99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99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lt1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2.  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lt1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Data Analysis</a:t>
                      </a:r>
                      <a:endParaRPr sz="1300" b="0" i="0" u="none" strike="noStrike" cap="none" dirty="0">
                        <a:solidFill>
                          <a:schemeClr val="lt1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8485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17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모델 개발 및 </a:t>
                      </a:r>
                      <a:r>
                        <a:rPr lang="en-US" altLang="ko-KR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Ideation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모델 구현 및 분석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리서치 및 장표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draft</a:t>
                      </a:r>
                      <a:endParaRPr sz="1300" b="0" i="0" u="none" strike="noStrike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2B4C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12700" cap="flat" cmpd="sng">
                      <a:solidFill>
                        <a:srgbClr val="A2B4C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5B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중간보고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7F7F7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rgbClr val="03499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lang="en-US" altLang="ko-KR" sz="1400"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3499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8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lt1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3. Development &amp; Testing</a:t>
                      </a:r>
                      <a:endParaRPr sz="1300" b="0" i="0" u="none" strike="noStrike" cap="none" dirty="0">
                        <a:solidFill>
                          <a:schemeClr val="lt1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8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2F3D47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선정 및 최적화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endParaRPr sz="1300" b="0" i="0" u="none" strike="noStrike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17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2F3D4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/>
                    </a:p>
                  </a:txBody>
                  <a:tcPr marL="4700" marR="4700" marT="470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모델 평가 및 개선</a:t>
                      </a:r>
                      <a:endParaRPr sz="1300" b="0" i="0" u="none" strike="noStrike" cap="none" dirty="0">
                        <a:solidFill>
                          <a:srgbClr val="2F3D47"/>
                        </a:solidFill>
                        <a:latin typeface="하나2.0 M" panose="020B0603000000000000" pitchFamily="50" charset="-127"/>
                        <a:ea typeface="하나2.0 M" panose="020B0603000000000000" pitchFamily="50" charset="-127"/>
                        <a:cs typeface="Arial"/>
                        <a:sym typeface="Arial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최종 제출 및 발표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피드백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반영</a:t>
                      </a:r>
                      <a:r>
                        <a:rPr lang="en-US" sz="1300" b="0" i="0" u="none" strike="noStrike" cap="none" dirty="0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300" b="0" i="0" u="none" strike="noStrike" cap="none" dirty="0" err="1">
                          <a:solidFill>
                            <a:srgbClr val="2F3D47"/>
                          </a:solidFill>
                          <a:latin typeface="하나2.0 M" panose="020B0603000000000000" pitchFamily="50" charset="-127"/>
                          <a:ea typeface="하나2.0 M" panose="020B0603000000000000" pitchFamily="50" charset="-127"/>
                          <a:cs typeface="Arial"/>
                          <a:sym typeface="Arial"/>
                        </a:rPr>
                        <a:t>보완</a:t>
                      </a:r>
                      <a:endParaRPr b="0" dirty="0">
                        <a:latin typeface="하나2.0 M" panose="020B0603000000000000" pitchFamily="50" charset="-127"/>
                        <a:ea typeface="하나2.0 M" panose="020B06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D9A5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4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3D47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 dirty="0" err="1">
                          <a:solidFill>
                            <a:srgbClr val="2F3D47"/>
                          </a:solidFill>
                          <a:latin typeface="하나2.0 B" panose="020B0303000000000000" pitchFamily="50" charset="-127"/>
                          <a:ea typeface="하나2.0 B" panose="020B0303000000000000" pitchFamily="50" charset="-127"/>
                          <a:cs typeface="Arial"/>
                          <a:sym typeface="Arial"/>
                        </a:rPr>
                        <a:t>최종보고</a:t>
                      </a:r>
                      <a:endParaRPr b="0" dirty="0">
                        <a:latin typeface="하나2.0 B" panose="020B0303000000000000" pitchFamily="50" charset="-127"/>
                        <a:ea typeface="하나2.0 B" panose="020B0303000000000000" pitchFamily="50" charset="-127"/>
                      </a:endParaRPr>
                    </a:p>
                  </a:txBody>
                  <a:tcPr marL="112675" marR="4700" marT="4700" marB="0" anchor="ctr">
                    <a:lnL w="9525" cap="flat" cmpd="sng">
                      <a:solidFill>
                        <a:srgbClr val="D8D8D8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3499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dirty="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59" name="Google Shape;1259;p18"/>
          <p:cNvSpPr/>
          <p:nvPr/>
        </p:nvSpPr>
        <p:spPr>
          <a:xfrm>
            <a:off x="10793881" y="6024445"/>
            <a:ext cx="585415" cy="283265"/>
          </a:xfrm>
          <a:prstGeom prst="rect">
            <a:avLst/>
          </a:prstGeom>
          <a:noFill/>
          <a:ln w="38100" cap="flat" cmpd="sng">
            <a:solidFill>
              <a:srgbClr val="0084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" name="Google Shape;1829;p72">
            <a:extLst>
              <a:ext uri="{FF2B5EF4-FFF2-40B4-BE49-F238E27FC236}">
                <a16:creationId xmlns:a16="http://schemas.microsoft.com/office/drawing/2014/main" id="{9CB69187-3CE9-6B22-584E-1569252110F1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3" name="Google Shape;1830;p72">
              <a:extLst>
                <a:ext uri="{FF2B5EF4-FFF2-40B4-BE49-F238E27FC236}">
                  <a16:creationId xmlns:a16="http://schemas.microsoft.com/office/drawing/2014/main" id="{8AEC4D5E-ED58-FDA8-6EEC-41EABFB62DFF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831;p72">
              <a:extLst>
                <a:ext uri="{FF2B5EF4-FFF2-40B4-BE49-F238E27FC236}">
                  <a16:creationId xmlns:a16="http://schemas.microsoft.com/office/drawing/2014/main" id="{1A0CEEB5-4C7F-74EC-4E03-EABD21F2D025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832;p72">
              <a:extLst>
                <a:ext uri="{FF2B5EF4-FFF2-40B4-BE49-F238E27FC236}">
                  <a16:creationId xmlns:a16="http://schemas.microsoft.com/office/drawing/2014/main" id="{11F87D49-F72E-0996-8B41-F554F8A0D4B9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33;p72">
              <a:extLst>
                <a:ext uri="{FF2B5EF4-FFF2-40B4-BE49-F238E27FC236}">
                  <a16:creationId xmlns:a16="http://schemas.microsoft.com/office/drawing/2014/main" id="{D0A0ECBE-54A4-ACB8-4FD8-CE45B79147BF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1740;p67">
            <a:extLst>
              <a:ext uri="{FF2B5EF4-FFF2-40B4-BE49-F238E27FC236}">
                <a16:creationId xmlns:a16="http://schemas.microsoft.com/office/drawing/2014/main" id="{F8CD1FEA-AFBA-6564-F32C-1098F624E07C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1741;p67">
            <a:extLst>
              <a:ext uri="{FF2B5EF4-FFF2-40B4-BE49-F238E27FC236}">
                <a16:creationId xmlns:a16="http://schemas.microsoft.com/office/drawing/2014/main" id="{6D838F07-3968-A141-CD6D-913A8D93498B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742;p67">
            <a:extLst>
              <a:ext uri="{FF2B5EF4-FFF2-40B4-BE49-F238E27FC236}">
                <a16:creationId xmlns:a16="http://schemas.microsoft.com/office/drawing/2014/main" id="{2D7989CA-E944-610F-F460-35DE669B5618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43;p67">
            <a:extLst>
              <a:ext uri="{FF2B5EF4-FFF2-40B4-BE49-F238E27FC236}">
                <a16:creationId xmlns:a16="http://schemas.microsoft.com/office/drawing/2014/main" id="{2E6A8C6B-9A4F-A384-7E97-1259DCD94AEF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Google Shape;1740;p67">
            <a:extLst>
              <a:ext uri="{FF2B5EF4-FFF2-40B4-BE49-F238E27FC236}">
                <a16:creationId xmlns:a16="http://schemas.microsoft.com/office/drawing/2014/main" id="{98D27739-91CF-FF1B-C12D-232D939E5A10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03. </a:t>
            </a:r>
            <a:r>
              <a:rPr lang="ko-KR" altLang="en-US" dirty="0"/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05. </a:t>
            </a:r>
            <a:r>
              <a:rPr lang="ko-KR" altLang="en-US" dirty="0">
                <a:solidFill>
                  <a:srgbClr val="B5B5B5"/>
                </a:solidFill>
              </a:rPr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5B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13177-14F5-B1D5-B686-9CAF6C7E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EDA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및 </a:t>
            </a:r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전처리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앞서 수립한 정제방안을 토대로 이상치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결측치에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대한 정제 작업을 진행함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grpSp>
        <p:nvGrpSpPr>
          <p:cNvPr id="2" name="Google Shape;1281;p46">
            <a:extLst>
              <a:ext uri="{FF2B5EF4-FFF2-40B4-BE49-F238E27FC236}">
                <a16:creationId xmlns:a16="http://schemas.microsoft.com/office/drawing/2014/main" id="{1764842F-AAFC-6637-8770-C953362A5336}"/>
              </a:ext>
            </a:extLst>
          </p:cNvPr>
          <p:cNvGrpSpPr/>
          <p:nvPr/>
        </p:nvGrpSpPr>
        <p:grpSpPr>
          <a:xfrm>
            <a:off x="7968260" y="2723478"/>
            <a:ext cx="3539113" cy="360362"/>
            <a:chOff x="4367760" y="2642453"/>
            <a:chExt cx="7139613" cy="360362"/>
          </a:xfrm>
        </p:grpSpPr>
        <p:sp>
          <p:nvSpPr>
            <p:cNvPr id="3" name="Google Shape;1282;p46">
              <a:extLst>
                <a:ext uri="{FF2B5EF4-FFF2-40B4-BE49-F238E27FC236}">
                  <a16:creationId xmlns:a16="http://schemas.microsoft.com/office/drawing/2014/main" id="{4D48EC42-8072-60E0-666D-9E3EBA629FDE}"/>
                </a:ext>
              </a:extLst>
            </p:cNvPr>
            <p:cNvSpPr/>
            <p:nvPr/>
          </p:nvSpPr>
          <p:spPr>
            <a:xfrm>
              <a:off x="4542740" y="2642453"/>
              <a:ext cx="6655005" cy="34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Solution</a:t>
              </a:r>
              <a:r>
                <a:rPr lang="en-US" sz="1800" b="1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 example</a:t>
              </a:r>
              <a:endParaRPr dirty="0">
                <a:latin typeface="하나2.0 M" panose="020B0603000000000000" pitchFamily="50" charset="-127"/>
                <a:ea typeface="하나2.0 M" panose="020B0603000000000000" pitchFamily="50" charset="-127"/>
              </a:endParaRPr>
            </a:p>
          </p:txBody>
        </p:sp>
        <p:cxnSp>
          <p:nvCxnSpPr>
            <p:cNvPr id="4" name="Google Shape;1283;p46">
              <a:extLst>
                <a:ext uri="{FF2B5EF4-FFF2-40B4-BE49-F238E27FC236}">
                  <a16:creationId xmlns:a16="http://schemas.microsoft.com/office/drawing/2014/main" id="{914EFA87-A599-E4F0-EC76-C769024E3167}"/>
                </a:ext>
              </a:extLst>
            </p:cNvPr>
            <p:cNvCxnSpPr/>
            <p:nvPr/>
          </p:nvCxnSpPr>
          <p:spPr>
            <a:xfrm>
              <a:off x="4367760" y="3002815"/>
              <a:ext cx="713961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Google Shape;1284;p46">
            <a:extLst>
              <a:ext uri="{FF2B5EF4-FFF2-40B4-BE49-F238E27FC236}">
                <a16:creationId xmlns:a16="http://schemas.microsoft.com/office/drawing/2014/main" id="{1F43A28E-C188-A02E-5A5D-83663F8FF730}"/>
              </a:ext>
            </a:extLst>
          </p:cNvPr>
          <p:cNvGrpSpPr/>
          <p:nvPr/>
        </p:nvGrpSpPr>
        <p:grpSpPr>
          <a:xfrm>
            <a:off x="623888" y="2723478"/>
            <a:ext cx="7128342" cy="360362"/>
            <a:chOff x="623889" y="2642453"/>
            <a:chExt cx="3527842" cy="360362"/>
          </a:xfrm>
        </p:grpSpPr>
        <p:sp>
          <p:nvSpPr>
            <p:cNvPr id="6" name="Google Shape;1285;p46">
              <a:extLst>
                <a:ext uri="{FF2B5EF4-FFF2-40B4-BE49-F238E27FC236}">
                  <a16:creationId xmlns:a16="http://schemas.microsoft.com/office/drawing/2014/main" id="{5749B652-002F-D1AB-AC82-FE166DD3B96E}"/>
                </a:ext>
              </a:extLst>
            </p:cNvPr>
            <p:cNvSpPr/>
            <p:nvPr/>
          </p:nvSpPr>
          <p:spPr>
            <a:xfrm>
              <a:off x="623889" y="2642453"/>
              <a:ext cx="3527842" cy="34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데이터 신뢰성 확인</a:t>
              </a:r>
              <a:endParaRPr dirty="0">
                <a:latin typeface="하나2.0 M" panose="020B0603000000000000" pitchFamily="50" charset="-127"/>
                <a:ea typeface="하나2.0 M" panose="020B0603000000000000" pitchFamily="50" charset="-127"/>
              </a:endParaRPr>
            </a:p>
          </p:txBody>
        </p:sp>
        <p:cxnSp>
          <p:nvCxnSpPr>
            <p:cNvPr id="7" name="Google Shape;1286;p46">
              <a:extLst>
                <a:ext uri="{FF2B5EF4-FFF2-40B4-BE49-F238E27FC236}">
                  <a16:creationId xmlns:a16="http://schemas.microsoft.com/office/drawing/2014/main" id="{97FD8951-9606-8C9F-02BF-1D5662DC4B42}"/>
                </a:ext>
              </a:extLst>
            </p:cNvPr>
            <p:cNvCxnSpPr/>
            <p:nvPr/>
          </p:nvCxnSpPr>
          <p:spPr>
            <a:xfrm>
              <a:off x="623889" y="3002815"/>
              <a:ext cx="3527842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Google Shape;1287;p46">
            <a:extLst>
              <a:ext uri="{FF2B5EF4-FFF2-40B4-BE49-F238E27FC236}">
                <a16:creationId xmlns:a16="http://schemas.microsoft.com/office/drawing/2014/main" id="{8813666A-0E46-C119-9ACA-B0E5BE5C44B7}"/>
              </a:ext>
            </a:extLst>
          </p:cNvPr>
          <p:cNvGrpSpPr/>
          <p:nvPr/>
        </p:nvGrpSpPr>
        <p:grpSpPr>
          <a:xfrm>
            <a:off x="642465" y="3227432"/>
            <a:ext cx="10864908" cy="773082"/>
            <a:chOff x="642465" y="3146405"/>
            <a:chExt cx="10864908" cy="773085"/>
          </a:xfrm>
        </p:grpSpPr>
        <p:sp>
          <p:nvSpPr>
            <p:cNvPr id="9" name="Google Shape;1288;p46">
              <a:extLst>
                <a:ext uri="{FF2B5EF4-FFF2-40B4-BE49-F238E27FC236}">
                  <a16:creationId xmlns:a16="http://schemas.microsoft.com/office/drawing/2014/main" id="{8F41DC5B-D77C-9AD0-F52D-E04834C0A0AC}"/>
                </a:ext>
              </a:extLst>
            </p:cNvPr>
            <p:cNvSpPr/>
            <p:nvPr/>
          </p:nvSpPr>
          <p:spPr>
            <a:xfrm>
              <a:off x="1823286" y="3146405"/>
              <a:ext cx="5928944" cy="77308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180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타겟변수</a:t>
              </a:r>
              <a:r>
                <a:rPr lang="en-US" altLang="ko-KR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(Credit Score)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의 클래스 불균형</a:t>
              </a:r>
              <a:endParaRPr sz="1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1289;p46">
              <a:extLst>
                <a:ext uri="{FF2B5EF4-FFF2-40B4-BE49-F238E27FC236}">
                  <a16:creationId xmlns:a16="http://schemas.microsoft.com/office/drawing/2014/main" id="{3F135BFD-5F17-24DA-C0B1-B5327D3AE707}"/>
                </a:ext>
              </a:extLst>
            </p:cNvPr>
            <p:cNvSpPr/>
            <p:nvPr/>
          </p:nvSpPr>
          <p:spPr>
            <a:xfrm>
              <a:off x="642465" y="3146405"/>
              <a:ext cx="1180822" cy="773085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Imbalanced </a:t>
              </a:r>
            </a:p>
            <a:p>
              <a:pPr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Data</a:t>
              </a:r>
              <a:endParaRPr sz="1350" dirty="0">
                <a:solidFill>
                  <a:schemeClr val="lt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</p:txBody>
        </p:sp>
        <p:sp>
          <p:nvSpPr>
            <p:cNvPr id="11" name="Google Shape;1290;p46">
              <a:extLst>
                <a:ext uri="{FF2B5EF4-FFF2-40B4-BE49-F238E27FC236}">
                  <a16:creationId xmlns:a16="http://schemas.microsoft.com/office/drawing/2014/main" id="{DCEAF956-2E66-576E-DD46-1E605689326B}"/>
                </a:ext>
              </a:extLst>
            </p:cNvPr>
            <p:cNvSpPr/>
            <p:nvPr/>
          </p:nvSpPr>
          <p:spPr>
            <a:xfrm>
              <a:off x="7968260" y="3146405"/>
              <a:ext cx="3539113" cy="773085"/>
            </a:xfrm>
            <a:prstGeom prst="rect">
              <a:avLst/>
            </a:prstGeom>
            <a:solidFill>
              <a:srgbClr val="D8D8D8">
                <a:alpha val="25882"/>
              </a:srgbClr>
            </a:solidFill>
            <a:ln>
              <a:noFill/>
            </a:ln>
          </p:spPr>
          <p:txBody>
            <a:bodyPr spcFirstLastPara="1" wrap="square" lIns="72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u="sng" dirty="0">
                  <a:solidFill>
                    <a:srgbClr val="000000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Up-sampling</a:t>
              </a:r>
              <a:endParaRPr lang="ko-KR" altLang="en-US"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  <a:p>
              <a:pPr marL="0" marR="0" lvl="0" indent="0" algn="ctr" rtl="0">
                <a:lnSpc>
                  <a:spcPct val="114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모델 훈련 시 </a:t>
              </a:r>
              <a:r>
                <a:rPr lang="ko-KR" altLang="en-US" sz="11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업샘플링</a:t>
              </a:r>
              <a:r>
                <a:rPr lang="ko-KR" altLang="en-US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수행</a:t>
              </a:r>
            </a:p>
          </p:txBody>
        </p:sp>
      </p:grpSp>
      <p:grpSp>
        <p:nvGrpSpPr>
          <p:cNvPr id="12" name="Google Shape;1291;p46">
            <a:extLst>
              <a:ext uri="{FF2B5EF4-FFF2-40B4-BE49-F238E27FC236}">
                <a16:creationId xmlns:a16="http://schemas.microsoft.com/office/drawing/2014/main" id="{D6FBA27F-8B36-3D4E-922F-62E18ADA9C18}"/>
              </a:ext>
            </a:extLst>
          </p:cNvPr>
          <p:cNvGrpSpPr/>
          <p:nvPr/>
        </p:nvGrpSpPr>
        <p:grpSpPr>
          <a:xfrm>
            <a:off x="642465" y="4062481"/>
            <a:ext cx="10864908" cy="773082"/>
            <a:chOff x="642465" y="3981562"/>
            <a:chExt cx="10864908" cy="773085"/>
          </a:xfrm>
        </p:grpSpPr>
        <p:sp>
          <p:nvSpPr>
            <p:cNvPr id="13" name="Google Shape;1292;p46">
              <a:extLst>
                <a:ext uri="{FF2B5EF4-FFF2-40B4-BE49-F238E27FC236}">
                  <a16:creationId xmlns:a16="http://schemas.microsoft.com/office/drawing/2014/main" id="{A22DCFE4-B2B8-CB30-FB12-5110950BE470}"/>
                </a:ext>
              </a:extLst>
            </p:cNvPr>
            <p:cNvSpPr/>
            <p:nvPr/>
          </p:nvSpPr>
          <p:spPr>
            <a:xfrm>
              <a:off x="642465" y="3981562"/>
              <a:ext cx="1180821" cy="773085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시계열 </a:t>
              </a:r>
              <a:endParaRPr lang="en-US" altLang="ko-KR" sz="1350" dirty="0">
                <a:solidFill>
                  <a:schemeClr val="lt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endParaRPr>
            </a:p>
            <a:p>
              <a:pPr algn="ctr"/>
              <a:r>
                <a:rPr lang="ko-KR" altLang="en-US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데이터</a:t>
              </a:r>
              <a:endParaRPr sz="1350" dirty="0">
                <a:solidFill>
                  <a:schemeClr val="lt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</p:txBody>
        </p:sp>
        <p:sp>
          <p:nvSpPr>
            <p:cNvPr id="14" name="Google Shape;1293;p46">
              <a:extLst>
                <a:ext uri="{FF2B5EF4-FFF2-40B4-BE49-F238E27FC236}">
                  <a16:creationId xmlns:a16="http://schemas.microsoft.com/office/drawing/2014/main" id="{F865779D-A99B-72E6-CD33-2C02B422E3AD}"/>
                </a:ext>
              </a:extLst>
            </p:cNvPr>
            <p:cNvSpPr/>
            <p:nvPr/>
          </p:nvSpPr>
          <p:spPr>
            <a:xfrm>
              <a:off x="1823286" y="3981562"/>
              <a:ext cx="5928943" cy="77308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180000" tIns="0" rIns="0" bIns="0" anchor="ctr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Customer ID 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기준으로 </a:t>
              </a:r>
              <a:r>
                <a:rPr lang="en-US" altLang="ko-KR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1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월부터 </a:t>
              </a:r>
              <a:r>
                <a:rPr lang="en-US" altLang="ko-KR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8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월까지의 고객 정보</a:t>
              </a:r>
              <a:endParaRPr sz="1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1294;p46">
              <a:extLst>
                <a:ext uri="{FF2B5EF4-FFF2-40B4-BE49-F238E27FC236}">
                  <a16:creationId xmlns:a16="http://schemas.microsoft.com/office/drawing/2014/main" id="{E54101C3-C673-1BAA-B248-2BACD4622EEE}"/>
                </a:ext>
              </a:extLst>
            </p:cNvPr>
            <p:cNvSpPr/>
            <p:nvPr/>
          </p:nvSpPr>
          <p:spPr>
            <a:xfrm>
              <a:off x="7968260" y="3981562"/>
              <a:ext cx="3539113" cy="773085"/>
            </a:xfrm>
            <a:prstGeom prst="rect">
              <a:avLst/>
            </a:prstGeom>
            <a:solidFill>
              <a:srgbClr val="D8D8D8">
                <a:alpha val="25882"/>
              </a:srgbClr>
            </a:solidFill>
            <a:ln>
              <a:noFill/>
            </a:ln>
          </p:spPr>
          <p:txBody>
            <a:bodyPr spcFirstLastPara="1" wrap="square" lIns="72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u="sng" dirty="0">
                  <a:solidFill>
                    <a:srgbClr val="000000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Customer ID </a:t>
              </a:r>
              <a:r>
                <a:rPr lang="ko-KR" altLang="en-US" sz="1200" u="sng" dirty="0">
                  <a:solidFill>
                    <a:srgbClr val="000000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기준</a:t>
              </a:r>
              <a:endParaRPr lang="ko-KR" altLang="en-US" sz="1200" u="sng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endParaRPr>
            </a:p>
            <a:p>
              <a:pPr marL="0" marR="0" lvl="0" indent="0" algn="ctr" rtl="0">
                <a:lnSpc>
                  <a:spcPct val="114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고객 정보</a:t>
              </a:r>
              <a:r>
                <a:rPr lang="en-US" altLang="ko-KR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및 신용 관련 정보 처리</a:t>
              </a:r>
            </a:p>
          </p:txBody>
        </p:sp>
      </p:grpSp>
      <p:grpSp>
        <p:nvGrpSpPr>
          <p:cNvPr id="16" name="Google Shape;1295;p46">
            <a:extLst>
              <a:ext uri="{FF2B5EF4-FFF2-40B4-BE49-F238E27FC236}">
                <a16:creationId xmlns:a16="http://schemas.microsoft.com/office/drawing/2014/main" id="{436E25D3-42C5-3619-3E98-153C8E85D8D8}"/>
              </a:ext>
            </a:extLst>
          </p:cNvPr>
          <p:cNvGrpSpPr/>
          <p:nvPr/>
        </p:nvGrpSpPr>
        <p:grpSpPr>
          <a:xfrm>
            <a:off x="642465" y="4897531"/>
            <a:ext cx="10864908" cy="773082"/>
            <a:chOff x="642465" y="4816504"/>
            <a:chExt cx="10864908" cy="773085"/>
          </a:xfrm>
        </p:grpSpPr>
        <p:sp>
          <p:nvSpPr>
            <p:cNvPr id="17" name="Google Shape;1296;p46">
              <a:extLst>
                <a:ext uri="{FF2B5EF4-FFF2-40B4-BE49-F238E27FC236}">
                  <a16:creationId xmlns:a16="http://schemas.microsoft.com/office/drawing/2014/main" id="{6C79319D-5A9E-4D69-391D-531954C41616}"/>
                </a:ext>
              </a:extLst>
            </p:cNvPr>
            <p:cNvSpPr/>
            <p:nvPr/>
          </p:nvSpPr>
          <p:spPr>
            <a:xfrm>
              <a:off x="642465" y="4816504"/>
              <a:ext cx="1180822" cy="773085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이상치</a:t>
              </a:r>
              <a:r>
                <a:rPr lang="en-US" altLang="ko-KR" sz="1350" dirty="0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,</a:t>
              </a:r>
            </a:p>
            <a:p>
              <a:pPr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50" dirty="0" err="1">
                  <a:solidFill>
                    <a:schemeClr val="lt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결측치</a:t>
              </a:r>
              <a:endParaRPr sz="1350" dirty="0">
                <a:solidFill>
                  <a:schemeClr val="lt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</p:txBody>
        </p:sp>
        <p:sp>
          <p:nvSpPr>
            <p:cNvPr id="18" name="Google Shape;1297;p46">
              <a:extLst>
                <a:ext uri="{FF2B5EF4-FFF2-40B4-BE49-F238E27FC236}">
                  <a16:creationId xmlns:a16="http://schemas.microsoft.com/office/drawing/2014/main" id="{58A0A111-C98D-FD25-9F1C-C35D79D066D5}"/>
                </a:ext>
              </a:extLst>
            </p:cNvPr>
            <p:cNvSpPr/>
            <p:nvPr/>
          </p:nvSpPr>
          <p:spPr>
            <a:xfrm>
              <a:off x="1823287" y="4816504"/>
              <a:ext cx="5928942" cy="77308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180000" tIns="0" rIns="0" bIns="0" anchor="ctr" anchorCtr="0">
              <a:noAutofit/>
            </a:bodyPr>
            <a:lstStyle/>
            <a:p>
              <a:pPr marR="0" lvl="0" inden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오탈자</a:t>
              </a:r>
              <a:r>
                <a:rPr lang="en-US" altLang="ko-KR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의미 파악이 어려운 문자열</a:t>
              </a:r>
              <a:r>
                <a:rPr lang="en-US" altLang="ko-KR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14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결측치</a:t>
              </a:r>
              <a:r>
                <a:rPr lang="ko-KR" altLang="en-US" sz="14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등 </a:t>
              </a:r>
              <a:endParaRPr sz="1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19" name="Google Shape;1298;p46">
              <a:extLst>
                <a:ext uri="{FF2B5EF4-FFF2-40B4-BE49-F238E27FC236}">
                  <a16:creationId xmlns:a16="http://schemas.microsoft.com/office/drawing/2014/main" id="{2475F626-8087-1D13-F681-659FB0FE0C3F}"/>
                </a:ext>
              </a:extLst>
            </p:cNvPr>
            <p:cNvSpPr/>
            <p:nvPr/>
          </p:nvSpPr>
          <p:spPr>
            <a:xfrm>
              <a:off x="7968260" y="4816504"/>
              <a:ext cx="3539113" cy="773085"/>
            </a:xfrm>
            <a:prstGeom prst="rect">
              <a:avLst/>
            </a:prstGeom>
            <a:solidFill>
              <a:srgbClr val="D8D8D8">
                <a:alpha val="25882"/>
              </a:srgbClr>
            </a:solidFill>
            <a:ln>
              <a:noFill/>
            </a:ln>
          </p:spPr>
          <p:txBody>
            <a:bodyPr spcFirstLastPara="1" wrap="square" lIns="72000" tIns="36000" rIns="36000" bIns="36000" anchor="ctr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1200" u="sng" dirty="0">
                  <a:solidFill>
                    <a:srgbClr val="000000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변수 특성 고려</a:t>
              </a:r>
              <a:endParaRPr lang="en-US" sz="1200" u="sng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endParaRPr>
            </a:p>
            <a:p>
              <a:pPr marL="0" marR="0" lvl="0" indent="0" algn="ctr" rtl="0">
                <a:lnSpc>
                  <a:spcPct val="114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변수 별 의미 및 특성을 고려한 정제방안 수립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77B8CFC-F1B6-DCF3-2B34-621B89BDB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3349" r="3371" b="-1"/>
          <a:stretch/>
        </p:blipFill>
        <p:spPr>
          <a:xfrm>
            <a:off x="6319072" y="3285438"/>
            <a:ext cx="1290917" cy="70237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B746D-05DD-014C-3BDF-9F5084BBD3D1}"/>
              </a:ext>
            </a:extLst>
          </p:cNvPr>
          <p:cNvSpPr/>
          <p:nvPr/>
        </p:nvSpPr>
        <p:spPr>
          <a:xfrm>
            <a:off x="6317950" y="3262785"/>
            <a:ext cx="1290918" cy="702376"/>
          </a:xfrm>
          <a:prstGeom prst="rect">
            <a:avLst/>
          </a:prstGeom>
          <a:noFill/>
          <a:ln w="19050">
            <a:solidFill>
              <a:srgbClr val="B5B5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45DE5D-FA56-13C0-8DA4-69DA000ABAE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326019" y="3636626"/>
            <a:ext cx="993053" cy="0"/>
          </a:xfrm>
          <a:prstGeom prst="line">
            <a:avLst/>
          </a:prstGeom>
          <a:ln w="19050">
            <a:solidFill>
              <a:srgbClr val="B5B5B5"/>
            </a:solidFill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829;p72">
            <a:extLst>
              <a:ext uri="{FF2B5EF4-FFF2-40B4-BE49-F238E27FC236}">
                <a16:creationId xmlns:a16="http://schemas.microsoft.com/office/drawing/2014/main" id="{D39F33F2-60EA-202B-B694-8A3D048BCD0D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3" name="Google Shape;1830;p72">
              <a:extLst>
                <a:ext uri="{FF2B5EF4-FFF2-40B4-BE49-F238E27FC236}">
                  <a16:creationId xmlns:a16="http://schemas.microsoft.com/office/drawing/2014/main" id="{86826C51-B03B-66A8-9AF9-F1ADC527BF99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31;p72">
              <a:extLst>
                <a:ext uri="{FF2B5EF4-FFF2-40B4-BE49-F238E27FC236}">
                  <a16:creationId xmlns:a16="http://schemas.microsoft.com/office/drawing/2014/main" id="{012272FE-3860-6D6D-5E90-8A7A8F6FD5CE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32;p72">
              <a:extLst>
                <a:ext uri="{FF2B5EF4-FFF2-40B4-BE49-F238E27FC236}">
                  <a16:creationId xmlns:a16="http://schemas.microsoft.com/office/drawing/2014/main" id="{E57FA923-6583-1C8D-CE87-59584C6A631D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33;p72">
              <a:extLst>
                <a:ext uri="{FF2B5EF4-FFF2-40B4-BE49-F238E27FC236}">
                  <a16:creationId xmlns:a16="http://schemas.microsoft.com/office/drawing/2014/main" id="{A06931BD-E43F-DF53-A8CA-D5EC4D930813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1740;p67">
            <a:extLst>
              <a:ext uri="{FF2B5EF4-FFF2-40B4-BE49-F238E27FC236}">
                <a16:creationId xmlns:a16="http://schemas.microsoft.com/office/drawing/2014/main" id="{38758219-ED7A-222F-1DDB-404029F6E047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9" name="Google Shape;1741;p67">
            <a:extLst>
              <a:ext uri="{FF2B5EF4-FFF2-40B4-BE49-F238E27FC236}">
                <a16:creationId xmlns:a16="http://schemas.microsoft.com/office/drawing/2014/main" id="{FEEBB33C-CDE1-C090-C909-CFB3DB229D25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0" name="Google Shape;1742;p67">
            <a:extLst>
              <a:ext uri="{FF2B5EF4-FFF2-40B4-BE49-F238E27FC236}">
                <a16:creationId xmlns:a16="http://schemas.microsoft.com/office/drawing/2014/main" id="{D31E38B3-E21C-30B4-7400-F170D7D59A19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1" name="Google Shape;1743;p67">
            <a:extLst>
              <a:ext uri="{FF2B5EF4-FFF2-40B4-BE49-F238E27FC236}">
                <a16:creationId xmlns:a16="http://schemas.microsoft.com/office/drawing/2014/main" id="{CE3C0FAA-CEFC-E5CB-BA2D-1F41C33F6698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2" name="Google Shape;1740;p67">
            <a:extLst>
              <a:ext uri="{FF2B5EF4-FFF2-40B4-BE49-F238E27FC236}">
                <a16:creationId xmlns:a16="http://schemas.microsoft.com/office/drawing/2014/main" id="{F6B842ED-382B-A811-9D37-DE9A2DB1C8A2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47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BCF3B5-96DF-D78F-7ACC-A04F930F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Google Shape;171;p1">
            <a:extLst>
              <a:ext uri="{FF2B5EF4-FFF2-40B4-BE49-F238E27FC236}">
                <a16:creationId xmlns:a16="http://schemas.microsoft.com/office/drawing/2014/main" id="{E7222E52-482F-854A-2905-131FD6CAD9DC}"/>
              </a:ext>
            </a:extLst>
          </p:cNvPr>
          <p:cNvSpPr txBox="1">
            <a:spLocks/>
          </p:cNvSpPr>
          <p:nvPr/>
        </p:nvSpPr>
        <p:spPr>
          <a:xfrm>
            <a:off x="222250" y="1911475"/>
            <a:ext cx="11820737" cy="2195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디지털 하나路 데이터 분석</a:t>
            </a:r>
            <a:endParaRPr lang="en-US" altLang="ko-KR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sz="2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l" rtl="0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2800" dirty="0">
                <a:latin typeface="하나2.0 B" panose="020B0303000000000000" pitchFamily="50" charset="-127"/>
                <a:ea typeface="하나2.0 B" panose="020B0303000000000000" pitchFamily="50" charset="-127"/>
              </a:rPr>
              <a:t>차별화된 </a:t>
            </a:r>
            <a:r>
              <a:rPr lang="ko-KR" altLang="en-US" sz="28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신용 등급 분류 모델 </a:t>
            </a:r>
            <a:r>
              <a:rPr lang="ko-KR" altLang="en-US" sz="2800" dirty="0">
                <a:latin typeface="하나2.0 B" panose="020B0303000000000000" pitchFamily="50" charset="-127"/>
                <a:ea typeface="하나2.0 B" panose="020B0303000000000000" pitchFamily="50" charset="-127"/>
              </a:rPr>
              <a:t>구축을 통한 </a:t>
            </a:r>
            <a:endParaRPr lang="en-US" altLang="ko-KR" sz="2800" dirty="0">
              <a:latin typeface="하나2.0 B" panose="020B0303000000000000" pitchFamily="50" charset="-127"/>
              <a:ea typeface="하나2.0 B" panose="020B0303000000000000" pitchFamily="50" charset="-127"/>
            </a:endParaRPr>
          </a:p>
          <a:p>
            <a:pPr algn="l" rtl="0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28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금융 이력 부족</a:t>
            </a:r>
            <a:r>
              <a:rPr lang="en-US" altLang="ko-KR" sz="28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(Thin-Filer) </a:t>
            </a:r>
            <a:r>
              <a:rPr lang="ko-KR" altLang="en-US" sz="2800" dirty="0" err="1">
                <a:latin typeface="하나2.0 B" panose="020B0303000000000000" pitchFamily="50" charset="-127"/>
                <a:ea typeface="하나2.0 B" panose="020B0303000000000000" pitchFamily="50" charset="-127"/>
              </a:rPr>
              <a:t>고객군</a:t>
            </a:r>
            <a:r>
              <a:rPr lang="ko-KR" altLang="en-US" sz="2800" dirty="0">
                <a:latin typeface="하나2.0 B" panose="020B0303000000000000" pitchFamily="50" charset="-127"/>
                <a:ea typeface="하나2.0 B" panose="020B0303000000000000" pitchFamily="50" charset="-127"/>
              </a:rPr>
              <a:t> 발굴</a:t>
            </a:r>
            <a:endParaRPr lang="en-US" sz="2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pic>
        <p:nvPicPr>
          <p:cNvPr id="2050" name="Picture 2" descr="하나금융그룹 심볼마크">
            <a:extLst>
              <a:ext uri="{FF2B5EF4-FFF2-40B4-BE49-F238E27FC236}">
                <a16:creationId xmlns:a16="http://schemas.microsoft.com/office/drawing/2014/main" id="{AE57B23D-1D8E-C621-7C40-1E82E5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303" y="154797"/>
            <a:ext cx="577814" cy="5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0FD67-84B3-D942-98AA-1C573F74F11C}"/>
              </a:ext>
            </a:extLst>
          </p:cNvPr>
          <p:cNvSpPr txBox="1"/>
          <p:nvPr/>
        </p:nvSpPr>
        <p:spPr>
          <a:xfrm>
            <a:off x="431143" y="4887660"/>
            <a:ext cx="172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5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2023 - 08 - 07</a:t>
            </a:r>
            <a:endParaRPr kumimoji="1" lang="ja-JP" altLang="en-US" sz="1600" dirty="0">
              <a:latin typeface="하나2.0 CM" panose="020B0603000000000000" pitchFamily="50" charset="-127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B457C05-785E-05AD-E148-F674DBFD270E}"/>
              </a:ext>
            </a:extLst>
          </p:cNvPr>
          <p:cNvSpPr/>
          <p:nvPr/>
        </p:nvSpPr>
        <p:spPr>
          <a:xfrm>
            <a:off x="431143" y="5560611"/>
            <a:ext cx="499993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kumimoji="1" lang="en-US" altLang="ko-KR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3</a:t>
            </a:r>
            <a:r>
              <a:rPr kumimoji="1" lang="ko-KR" altLang="en-US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조 </a:t>
            </a:r>
            <a:r>
              <a:rPr kumimoji="1" lang="ko-KR" altLang="en-US" dirty="0" err="1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우린하나조</a:t>
            </a:r>
            <a:endParaRPr kumimoji="1" lang="en-US" altLang="ko-KR" dirty="0">
              <a:latin typeface="하나2.0 B" panose="020B0303000000000000" pitchFamily="50" charset="-127"/>
              <a:ea typeface="하나2.0 B" panose="020B0303000000000000" pitchFamily="50" charset="-127"/>
              <a:cs typeface="Samsung Sharp Sans Bold" pitchFamily="2" charset="0"/>
            </a:endParaRPr>
          </a:p>
          <a:p>
            <a:pPr algn="l">
              <a:lnSpc>
                <a:spcPct val="100000"/>
              </a:lnSpc>
            </a:pPr>
            <a:r>
              <a:rPr kumimoji="1" lang="ko-KR" altLang="en-US" sz="1600" dirty="0"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박지연</a:t>
            </a:r>
            <a:r>
              <a:rPr kumimoji="1" lang="en-US" altLang="ko-KR" sz="1600" dirty="0"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, </a:t>
            </a:r>
            <a:r>
              <a:rPr kumimoji="1" lang="ko-KR" altLang="en-US" sz="1600" dirty="0"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이승훈</a:t>
            </a:r>
            <a:r>
              <a:rPr kumimoji="1" lang="en-US" altLang="ko-KR" sz="1600" dirty="0"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, </a:t>
            </a:r>
            <a:r>
              <a:rPr kumimoji="1" lang="ko-KR" altLang="en-US" sz="1600" dirty="0">
                <a:latin typeface="하나2.0 CM" panose="020B0603000000000000" pitchFamily="50" charset="-127"/>
                <a:ea typeface="하나2.0 CM" panose="020B0603000000000000" pitchFamily="50" charset="-127"/>
                <a:cs typeface="Samsung Sharp Sans Bold" pitchFamily="2" charset="0"/>
              </a:rPr>
              <a:t>김규리</a:t>
            </a:r>
            <a:endParaRPr kumimoji="1" lang="ja-JP" altLang="en-US" sz="1600" dirty="0">
              <a:latin typeface="하나2.0 CM" panose="020B0603000000000000" pitchFamily="50" charset="-127"/>
              <a:ea typeface="맑은 고딕" panose="020B0503020000020004" pitchFamily="50" charset="-127"/>
              <a:cs typeface="Samsung Sharp Sans Bold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696AA5-F8D3-C6CF-B88C-1936E38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1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F8F66F-EA2F-D940-E15F-03A653EB7356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flipH="1">
            <a:off x="2720773" y="3169960"/>
            <a:ext cx="13234" cy="161743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EDA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및 </a:t>
            </a:r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전처리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85BDFE-2783-7417-8CEA-53C9D49122B9}"/>
              </a:ext>
            </a:extLst>
          </p:cNvPr>
          <p:cNvSpPr/>
          <p:nvPr/>
        </p:nvSpPr>
        <p:spPr>
          <a:xfrm>
            <a:off x="3982720" y="2093181"/>
            <a:ext cx="4226560" cy="467139"/>
          </a:xfrm>
          <a:prstGeom prst="roundRect">
            <a:avLst/>
          </a:prstGeom>
          <a:solidFill>
            <a:srgbClr val="E1E1E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ko-KR" altLang="en-US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이상치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9FEB-CFE0-F69C-B979-F4C4AEF52F9A}"/>
              </a:ext>
            </a:extLst>
          </p:cNvPr>
          <p:cNvSpPr txBox="1"/>
          <p:nvPr/>
        </p:nvSpPr>
        <p:spPr>
          <a:xfrm>
            <a:off x="5933137" y="1855248"/>
            <a:ext cx="256270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*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개인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(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Customer_ID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을 기준으로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그룹화</a:t>
            </a:r>
          </a:p>
        </p:txBody>
      </p:sp>
      <p:sp>
        <p:nvSpPr>
          <p:cNvPr id="6" name="Google Shape;1395;p50">
            <a:extLst>
              <a:ext uri="{FF2B5EF4-FFF2-40B4-BE49-F238E27FC236}">
                <a16:creationId xmlns:a16="http://schemas.microsoft.com/office/drawing/2014/main" id="{6E073C4B-E8C0-6872-370D-FC76801B626C}"/>
              </a:ext>
            </a:extLst>
          </p:cNvPr>
          <p:cNvSpPr/>
          <p:nvPr/>
        </p:nvSpPr>
        <p:spPr>
          <a:xfrm rot="5400000">
            <a:off x="5979050" y="-645838"/>
            <a:ext cx="233901" cy="6723987"/>
          </a:xfrm>
          <a:prstGeom prst="leftBrace">
            <a:avLst>
              <a:gd name="adj1" fmla="val 0"/>
              <a:gd name="adj2" fmla="val 49703"/>
            </a:avLst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3460-5A29-489A-F6D5-A2AD548B41E4}"/>
              </a:ext>
            </a:extLst>
          </p:cNvPr>
          <p:cNvSpPr txBox="1"/>
          <p:nvPr/>
        </p:nvSpPr>
        <p:spPr>
          <a:xfrm>
            <a:off x="1663833" y="2908350"/>
            <a:ext cx="21403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수치형 변수</a:t>
            </a:r>
            <a:r>
              <a:rPr lang="en-US" altLang="ko-KR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(</a:t>
            </a:r>
            <a:r>
              <a:rPr lang="ko-KR" altLang="en-US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이산형</a:t>
            </a:r>
            <a:r>
              <a:rPr lang="en-US" altLang="ko-KR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/</a:t>
            </a:r>
            <a:r>
              <a:rPr lang="ko-KR" altLang="en-US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연속형</a:t>
            </a:r>
            <a:r>
              <a:rPr lang="en-US" altLang="ko-KR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)</a:t>
            </a:r>
            <a:endParaRPr lang="ko-KR" altLang="en-US" sz="11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E71E4-4953-1BED-E757-77EE42062E20}"/>
              </a:ext>
            </a:extLst>
          </p:cNvPr>
          <p:cNvSpPr txBox="1"/>
          <p:nvPr/>
        </p:nvSpPr>
        <p:spPr>
          <a:xfrm>
            <a:off x="8387821" y="2906816"/>
            <a:ext cx="21403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범주형 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0ADDF-6F65-8CC0-D50F-B1EA2F62D5C7}"/>
              </a:ext>
            </a:extLst>
          </p:cNvPr>
          <p:cNvSpPr txBox="1"/>
          <p:nvPr/>
        </p:nvSpPr>
        <p:spPr>
          <a:xfrm>
            <a:off x="738171" y="4187235"/>
            <a:ext cx="3965204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하나2.0 M" panose="020B0603000000000000" pitchFamily="50" charset="-127"/>
                <a:ea typeface="하나2.0 M" panose="020B0603000000000000" pitchFamily="50" charset="-127"/>
              </a:rPr>
              <a:t>음수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가 될 수 없는 경우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ko-KR" altLang="en-US" sz="1100" dirty="0">
                <a:latin typeface="하나2.0 M" panose="020B0603000000000000" pitchFamily="50" charset="-127"/>
                <a:ea typeface="하나2.0 M" panose="020B0603000000000000" pitchFamily="50" charset="-127"/>
              </a:rPr>
              <a:t> 분포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에서 크게 벗어나는 경우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, (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미국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법규에 있는 </a:t>
            </a:r>
            <a:r>
              <a:rPr lang="ko-KR" altLang="en-US" sz="110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기준값에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벗어나는 경우 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Null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값 처리</a:t>
            </a:r>
          </a:p>
          <a:p>
            <a:pPr algn="ctr"/>
            <a:endParaRPr lang="ko-KR" altLang="en-US" sz="11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4F809-E1CB-DEBE-65E2-230E5EA169D5}"/>
              </a:ext>
            </a:extLst>
          </p:cNvPr>
          <p:cNvSpPr txBox="1"/>
          <p:nvPr/>
        </p:nvSpPr>
        <p:spPr>
          <a:xfrm>
            <a:off x="814445" y="3471867"/>
            <a:ext cx="3839124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‘_’ 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등의 기호가 포함된 경우 </a:t>
            </a:r>
            <a:r>
              <a:rPr lang="ko-KR" altLang="en-US" sz="1100" dirty="0">
                <a:latin typeface="하나2.0 M" panose="020B0603000000000000" pitchFamily="50" charset="-127"/>
                <a:ea typeface="하나2.0 M" panose="020B0603000000000000" pitchFamily="50" charset="-127"/>
              </a:rPr>
              <a:t>숫자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부분만 추출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/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수치를 나타내는 문자열의 경우 </a:t>
            </a:r>
            <a:r>
              <a:rPr lang="ko-KR" altLang="en-US" sz="1100" dirty="0">
                <a:latin typeface="하나2.0 M" panose="020B0603000000000000" pitchFamily="50" charset="-127"/>
                <a:ea typeface="하나2.0 M" panose="020B0603000000000000" pitchFamily="50" charset="-127"/>
              </a:rPr>
              <a:t>수치형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으로 변환</a:t>
            </a:r>
            <a:endParaRPr lang="en-US" altLang="ko-KR" sz="11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05FFF306-9BE1-AA8E-F608-9F5B29341525}"/>
              </a:ext>
            </a:extLst>
          </p:cNvPr>
          <p:cNvSpPr/>
          <p:nvPr/>
        </p:nvSpPr>
        <p:spPr>
          <a:xfrm rot="16200000">
            <a:off x="2599062" y="3528324"/>
            <a:ext cx="284480" cy="251968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F5E87-E0D4-718F-7BB8-14A149AAA0F9}"/>
              </a:ext>
            </a:extLst>
          </p:cNvPr>
          <p:cNvSpPr txBox="1"/>
          <p:nvPr/>
        </p:nvSpPr>
        <p:spPr>
          <a:xfrm>
            <a:off x="3102670" y="4943081"/>
            <a:ext cx="1796944" cy="289441"/>
          </a:xfrm>
          <a:prstGeom prst="roundRect">
            <a:avLst>
              <a:gd name="adj" fmla="val 30708"/>
            </a:avLst>
          </a:prstGeom>
          <a:solidFill>
            <a:srgbClr val="008485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시계열을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따르는 않는 경우</a:t>
            </a: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A244E32A-1589-FF1A-8DCB-27356758B161}"/>
              </a:ext>
            </a:extLst>
          </p:cNvPr>
          <p:cNvSpPr/>
          <p:nvPr/>
        </p:nvSpPr>
        <p:spPr>
          <a:xfrm rot="16200000">
            <a:off x="1525934" y="4704226"/>
            <a:ext cx="459699" cy="1564525"/>
          </a:xfrm>
          <a:prstGeom prst="rightBrace">
            <a:avLst>
              <a:gd name="adj1" fmla="val 0"/>
              <a:gd name="adj2" fmla="val 35064"/>
            </a:avLst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A813A-B715-5B7D-D7E4-21B02ACC83F8}"/>
              </a:ext>
            </a:extLst>
          </p:cNvPr>
          <p:cNvSpPr txBox="1"/>
          <p:nvPr/>
        </p:nvSpPr>
        <p:spPr>
          <a:xfrm>
            <a:off x="461056" y="5716338"/>
            <a:ext cx="1530025" cy="45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Forward Fill,</a:t>
            </a:r>
          </a:p>
          <a:p>
            <a:pPr algn="ctr"/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Backward Fill</a:t>
            </a:r>
            <a:endParaRPr lang="ko-KR" altLang="en-US" sz="105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FE06C-4915-B21E-E6D6-C00C976FB7FA}"/>
              </a:ext>
            </a:extLst>
          </p:cNvPr>
          <p:cNvSpPr txBox="1"/>
          <p:nvPr/>
        </p:nvSpPr>
        <p:spPr>
          <a:xfrm>
            <a:off x="2081876" y="5716338"/>
            <a:ext cx="1146485" cy="45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연속적인 값으로</a:t>
            </a:r>
            <a:endParaRPr lang="en-US" altLang="ko-KR" sz="105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/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A9AF93-FFD2-EAA4-14DF-4D401257650C}"/>
              </a:ext>
            </a:extLst>
          </p:cNvPr>
          <p:cNvSpPr txBox="1"/>
          <p:nvPr/>
        </p:nvSpPr>
        <p:spPr>
          <a:xfrm>
            <a:off x="716448" y="4944263"/>
            <a:ext cx="1530025" cy="289441"/>
          </a:xfrm>
          <a:prstGeom prst="roundRect">
            <a:avLst/>
          </a:prstGeom>
          <a:solidFill>
            <a:srgbClr val="008485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atin typeface="하나2.0 R" panose="020B0303000000000000" pitchFamily="50" charset="-127"/>
                <a:ea typeface="하나2.0 R" panose="020B0303000000000000" pitchFamily="50" charset="-127"/>
              </a:defRPr>
            </a:lvl1pPr>
          </a:lstStyle>
          <a:p>
            <a:r>
              <a:rPr lang="ko-KR" altLang="en-US" dirty="0"/>
              <a:t>시계열을</a:t>
            </a:r>
            <a:r>
              <a:rPr lang="en-US" altLang="ko-KR" dirty="0"/>
              <a:t> </a:t>
            </a:r>
            <a:r>
              <a:rPr lang="ko-KR" altLang="en-US" dirty="0"/>
              <a:t>따르는 경우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438225-C342-145E-B71A-D51DFB2AB697}"/>
              </a:ext>
            </a:extLst>
          </p:cNvPr>
          <p:cNvSpPr txBox="1"/>
          <p:nvPr/>
        </p:nvSpPr>
        <p:spPr>
          <a:xfrm>
            <a:off x="3370574" y="5716338"/>
            <a:ext cx="1261134" cy="45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평균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또는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중앙값으로 처리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6BEC58-E8B2-4DEE-6FA4-651E3990A854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flipH="1">
            <a:off x="4001141" y="5232522"/>
            <a:ext cx="1" cy="483816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A5F7D7F0-37E1-6164-CB62-8E97264B4D78}"/>
              </a:ext>
            </a:extLst>
          </p:cNvPr>
          <p:cNvSpPr/>
          <p:nvPr/>
        </p:nvSpPr>
        <p:spPr>
          <a:xfrm rot="16200000">
            <a:off x="9315752" y="2631179"/>
            <a:ext cx="284480" cy="251968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33CABE-5AFE-9587-5E51-64899F063068}"/>
              </a:ext>
            </a:extLst>
          </p:cNvPr>
          <p:cNvSpPr txBox="1"/>
          <p:nvPr/>
        </p:nvSpPr>
        <p:spPr>
          <a:xfrm>
            <a:off x="9819360" y="4042514"/>
            <a:ext cx="1796944" cy="289441"/>
          </a:xfrm>
          <a:prstGeom prst="roundRect">
            <a:avLst>
              <a:gd name="adj" fmla="val 30708"/>
            </a:avLst>
          </a:prstGeom>
          <a:solidFill>
            <a:srgbClr val="008485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시계열을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따르는 않는 경우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16D60-393A-0123-1C0B-1C8887D63CA0}"/>
              </a:ext>
            </a:extLst>
          </p:cNvPr>
          <p:cNvSpPr txBox="1"/>
          <p:nvPr/>
        </p:nvSpPr>
        <p:spPr>
          <a:xfrm>
            <a:off x="7444267" y="4042514"/>
            <a:ext cx="1530025" cy="289441"/>
          </a:xfrm>
          <a:prstGeom prst="roundRect">
            <a:avLst/>
          </a:prstGeom>
          <a:solidFill>
            <a:srgbClr val="008485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atin typeface="하나2.0 R" panose="020B0303000000000000" pitchFamily="50" charset="-127"/>
                <a:ea typeface="하나2.0 R" panose="020B0303000000000000" pitchFamily="50" charset="-127"/>
              </a:defRPr>
            </a:lvl1pPr>
          </a:lstStyle>
          <a:p>
            <a:r>
              <a:rPr lang="ko-KR" altLang="en-US" dirty="0"/>
              <a:t>시계열을</a:t>
            </a:r>
            <a:r>
              <a:rPr lang="en-US" altLang="ko-KR" dirty="0"/>
              <a:t> </a:t>
            </a:r>
            <a:r>
              <a:rPr lang="ko-KR" altLang="en-US" dirty="0"/>
              <a:t>따르는 경우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FC841-3833-E76E-30D4-1A621FB43A9D}"/>
              </a:ext>
            </a:extLst>
          </p:cNvPr>
          <p:cNvSpPr txBox="1"/>
          <p:nvPr/>
        </p:nvSpPr>
        <p:spPr>
          <a:xfrm>
            <a:off x="7193744" y="4785878"/>
            <a:ext cx="2031069" cy="45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Forward Fill,</a:t>
            </a:r>
          </a:p>
          <a:p>
            <a:pPr algn="ctr"/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Backward Fill</a:t>
            </a:r>
            <a:endParaRPr lang="ko-KR" altLang="en-US" sz="105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2456FF-B58A-FCAB-D260-8623815EF600}"/>
              </a:ext>
            </a:extLst>
          </p:cNvPr>
          <p:cNvSpPr txBox="1"/>
          <p:nvPr/>
        </p:nvSpPr>
        <p:spPr>
          <a:xfrm>
            <a:off x="9794619" y="4680568"/>
            <a:ext cx="1846426" cy="280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최빈값으로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처리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C52216-65B2-297A-907A-E35A82DE97E8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8209279" y="4331955"/>
            <a:ext cx="1" cy="453923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43902D9-F2D5-DFDF-9FAC-5A0AA10CD15C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10717832" y="4331955"/>
            <a:ext cx="0" cy="348613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9B67CE-84D7-41D3-FFD2-F2200E86F52E}"/>
              </a:ext>
            </a:extLst>
          </p:cNvPr>
          <p:cNvCxnSpPr>
            <a:cxnSpLocks/>
            <a:stCxn id="8" idx="2"/>
            <a:endCxn id="36" idx="1"/>
          </p:cNvCxnSpPr>
          <p:nvPr/>
        </p:nvCxnSpPr>
        <p:spPr>
          <a:xfrm flipH="1">
            <a:off x="9457992" y="3168426"/>
            <a:ext cx="3" cy="580353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IQR(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사분위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범위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),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히스토그램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상자수염 그림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산점도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등을 통해 이상치 확인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결측치를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파악한 후 정제방안을 수립함</a:t>
            </a:r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B5D68-1B41-A6E6-D568-ECEB06C7028A}"/>
              </a:ext>
            </a:extLst>
          </p:cNvPr>
          <p:cNvSpPr txBox="1"/>
          <p:nvPr/>
        </p:nvSpPr>
        <p:spPr>
          <a:xfrm>
            <a:off x="7482600" y="3429000"/>
            <a:ext cx="3950785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atin typeface="하나2.0 R" panose="020B0303000000000000" pitchFamily="50" charset="-127"/>
                <a:ea typeface="하나2.0 R" panose="020B0303000000000000" pitchFamily="50" charset="-127"/>
              </a:defRPr>
            </a:lvl1pPr>
          </a:lstStyle>
          <a:p>
            <a:r>
              <a:rPr lang="ko-KR" altLang="en-US" dirty="0">
                <a:latin typeface="하나2.0 M" panose="020B0603000000000000" pitchFamily="50" charset="-127"/>
                <a:ea typeface="하나2.0 M" panose="020B0603000000000000" pitchFamily="50" charset="-127"/>
              </a:rPr>
              <a:t>오타</a:t>
            </a:r>
            <a:r>
              <a:rPr lang="ko-KR" altLang="en-US" dirty="0"/>
              <a:t> 혹은 </a:t>
            </a:r>
            <a:r>
              <a:rPr lang="ko-KR" altLang="en-US" dirty="0">
                <a:latin typeface="하나2.0 M" panose="020B0603000000000000" pitchFamily="50" charset="-127"/>
                <a:ea typeface="하나2.0 M" panose="020B0603000000000000" pitchFamily="50" charset="-127"/>
              </a:rPr>
              <a:t>의미</a:t>
            </a:r>
            <a:r>
              <a:rPr lang="ko-KR" altLang="en-US" dirty="0"/>
              <a:t>를 알 수 없는 값들을 </a:t>
            </a:r>
            <a:r>
              <a:rPr lang="en-US" altLang="ko-KR" dirty="0"/>
              <a:t>Null</a:t>
            </a:r>
            <a:r>
              <a:rPr lang="ko-KR" altLang="en-US" dirty="0"/>
              <a:t>값 처리</a:t>
            </a:r>
          </a:p>
        </p:txBody>
      </p:sp>
      <p:grpSp>
        <p:nvGrpSpPr>
          <p:cNvPr id="14" name="Google Shape;1829;p72">
            <a:extLst>
              <a:ext uri="{FF2B5EF4-FFF2-40B4-BE49-F238E27FC236}">
                <a16:creationId xmlns:a16="http://schemas.microsoft.com/office/drawing/2014/main" id="{59815A34-915B-B676-05F5-84F52A7922D7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6" name="Google Shape;1830;p72">
              <a:extLst>
                <a:ext uri="{FF2B5EF4-FFF2-40B4-BE49-F238E27FC236}">
                  <a16:creationId xmlns:a16="http://schemas.microsoft.com/office/drawing/2014/main" id="{2136383C-8A27-9FA6-DE72-D1F99BECE8EA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31;p72">
              <a:extLst>
                <a:ext uri="{FF2B5EF4-FFF2-40B4-BE49-F238E27FC236}">
                  <a16:creationId xmlns:a16="http://schemas.microsoft.com/office/drawing/2014/main" id="{CF7BECFA-529D-1BCC-735E-B0FFF63AD7E6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32;p72">
              <a:extLst>
                <a:ext uri="{FF2B5EF4-FFF2-40B4-BE49-F238E27FC236}">
                  <a16:creationId xmlns:a16="http://schemas.microsoft.com/office/drawing/2014/main" id="{556994C7-1FEA-6C53-6FAC-AAB9DF4E1981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33;p72">
              <a:extLst>
                <a:ext uri="{FF2B5EF4-FFF2-40B4-BE49-F238E27FC236}">
                  <a16:creationId xmlns:a16="http://schemas.microsoft.com/office/drawing/2014/main" id="{07E2B563-5AC1-DC3E-8C74-E04C3E1459EC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1740;p67">
            <a:extLst>
              <a:ext uri="{FF2B5EF4-FFF2-40B4-BE49-F238E27FC236}">
                <a16:creationId xmlns:a16="http://schemas.microsoft.com/office/drawing/2014/main" id="{EA839317-EC22-71AB-2D5F-594E134853F8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3" name="Google Shape;1741;p67">
            <a:extLst>
              <a:ext uri="{FF2B5EF4-FFF2-40B4-BE49-F238E27FC236}">
                <a16:creationId xmlns:a16="http://schemas.microsoft.com/office/drawing/2014/main" id="{3C39FBE4-864A-68F1-DF09-AE48FD676BE5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7" name="Google Shape;1742;p67">
            <a:extLst>
              <a:ext uri="{FF2B5EF4-FFF2-40B4-BE49-F238E27FC236}">
                <a16:creationId xmlns:a16="http://schemas.microsoft.com/office/drawing/2014/main" id="{C0F6A735-145C-EDCA-69C4-409D9E2A9230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8" name="Google Shape;1743;p67">
            <a:extLst>
              <a:ext uri="{FF2B5EF4-FFF2-40B4-BE49-F238E27FC236}">
                <a16:creationId xmlns:a16="http://schemas.microsoft.com/office/drawing/2014/main" id="{1EC0DF6E-08FA-7351-B579-EE6DBBE78D57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Google Shape;1740;p67">
            <a:extLst>
              <a:ext uri="{FF2B5EF4-FFF2-40B4-BE49-F238E27FC236}">
                <a16:creationId xmlns:a16="http://schemas.microsoft.com/office/drawing/2014/main" id="{FD2860B1-242E-461A-C42E-061953022867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639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EDA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및 </a:t>
            </a:r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전처리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이상치 처리 전 후 히스토그램 비교 예시</a:t>
            </a:r>
          </a:p>
        </p:txBody>
      </p:sp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460E7BCA-1394-758E-5952-B86A6CE4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27" y="2174029"/>
            <a:ext cx="3897797" cy="2199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86C3BB-02A0-226C-3AC5-933660DB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74" y="2174029"/>
            <a:ext cx="3897797" cy="21992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30C995-7737-0B08-C318-22DC77317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808" y="4527178"/>
            <a:ext cx="4056034" cy="2199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AC640F-944C-1A75-EC42-05E26C6DE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971" y="4562529"/>
            <a:ext cx="3897797" cy="21992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A5E1D5-CC0A-9481-C073-A8AAD308115B}"/>
              </a:ext>
            </a:extLst>
          </p:cNvPr>
          <p:cNvSpPr txBox="1"/>
          <p:nvPr/>
        </p:nvSpPr>
        <p:spPr>
          <a:xfrm>
            <a:off x="1516381" y="1682238"/>
            <a:ext cx="3951432" cy="36933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이상치 처리 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9876A-A775-3AB8-A32E-6B93C8AB4E81}"/>
              </a:ext>
            </a:extLst>
          </p:cNvPr>
          <p:cNvSpPr txBox="1"/>
          <p:nvPr/>
        </p:nvSpPr>
        <p:spPr>
          <a:xfrm>
            <a:off x="6915153" y="1682238"/>
            <a:ext cx="3951432" cy="369332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이상치 처리 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A98F1F-003A-6179-A338-4FD51DD92D90}"/>
              </a:ext>
            </a:extLst>
          </p:cNvPr>
          <p:cNvSpPr/>
          <p:nvPr/>
        </p:nvSpPr>
        <p:spPr>
          <a:xfrm>
            <a:off x="5543549" y="2336386"/>
            <a:ext cx="1104901" cy="1874520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신용카드 개수</a:t>
            </a:r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(Num_</a:t>
            </a:r>
          </a:p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Credit_Card</a:t>
            </a:r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49FD3F-1B73-B0F7-ED6D-FFF7DF06D51F}"/>
              </a:ext>
            </a:extLst>
          </p:cNvPr>
          <p:cNvSpPr/>
          <p:nvPr/>
        </p:nvSpPr>
        <p:spPr>
          <a:xfrm>
            <a:off x="5543548" y="4689535"/>
            <a:ext cx="1104901" cy="1874520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연봉</a:t>
            </a:r>
            <a:endParaRPr lang="en-US" altLang="ko-KR" sz="9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(Annual_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Income)</a:t>
            </a:r>
            <a:endParaRPr lang="ko-KR" altLang="en-US" sz="9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2" name="Google Shape;1829;p72">
            <a:extLst>
              <a:ext uri="{FF2B5EF4-FFF2-40B4-BE49-F238E27FC236}">
                <a16:creationId xmlns:a16="http://schemas.microsoft.com/office/drawing/2014/main" id="{30E3449D-B7F9-3C92-AA67-DF79C6AE5EB7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5" name="Google Shape;1830;p72">
              <a:extLst>
                <a:ext uri="{FF2B5EF4-FFF2-40B4-BE49-F238E27FC236}">
                  <a16:creationId xmlns:a16="http://schemas.microsoft.com/office/drawing/2014/main" id="{D325834F-69F3-EBFE-3C50-C256D9FFC94C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31;p72">
              <a:extLst>
                <a:ext uri="{FF2B5EF4-FFF2-40B4-BE49-F238E27FC236}">
                  <a16:creationId xmlns:a16="http://schemas.microsoft.com/office/drawing/2014/main" id="{0CD80ED9-B06F-E171-FBE6-54A50AF40F5C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2;p72">
              <a:extLst>
                <a:ext uri="{FF2B5EF4-FFF2-40B4-BE49-F238E27FC236}">
                  <a16:creationId xmlns:a16="http://schemas.microsoft.com/office/drawing/2014/main" id="{7F89A3FB-B944-1DB5-BC67-CA5259151C9E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33;p72">
              <a:extLst>
                <a:ext uri="{FF2B5EF4-FFF2-40B4-BE49-F238E27FC236}">
                  <a16:creationId xmlns:a16="http://schemas.microsoft.com/office/drawing/2014/main" id="{BE36C89A-15F2-0BAA-8B16-352A96D24AE5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740;p67">
            <a:extLst>
              <a:ext uri="{FF2B5EF4-FFF2-40B4-BE49-F238E27FC236}">
                <a16:creationId xmlns:a16="http://schemas.microsoft.com/office/drawing/2014/main" id="{77FE94DD-1A00-A191-FD88-0880DAEE18A6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41;p67">
            <a:extLst>
              <a:ext uri="{FF2B5EF4-FFF2-40B4-BE49-F238E27FC236}">
                <a16:creationId xmlns:a16="http://schemas.microsoft.com/office/drawing/2014/main" id="{E16FAD07-C0BC-8CDF-BDB2-776EF32317FE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1742;p67">
            <a:extLst>
              <a:ext uri="{FF2B5EF4-FFF2-40B4-BE49-F238E27FC236}">
                <a16:creationId xmlns:a16="http://schemas.microsoft.com/office/drawing/2014/main" id="{7CB22A1D-98CF-FD78-D737-8A5AE31BF65D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1743;p67">
            <a:extLst>
              <a:ext uri="{FF2B5EF4-FFF2-40B4-BE49-F238E27FC236}">
                <a16:creationId xmlns:a16="http://schemas.microsoft.com/office/drawing/2014/main" id="{66254104-CC86-C7D1-384B-C5ACB65BFF95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3" name="Google Shape;1740;p67">
            <a:extLst>
              <a:ext uri="{FF2B5EF4-FFF2-40B4-BE49-F238E27FC236}">
                <a16:creationId xmlns:a16="http://schemas.microsoft.com/office/drawing/2014/main" id="{5FD6E5CA-1947-50AA-BE53-7A2656F4869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0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EDA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및 </a:t>
            </a:r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전처리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Credit_Score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에 따른 변수 별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Boxplot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예시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5E1D5-CC0A-9481-C073-A8AAD308115B}"/>
              </a:ext>
            </a:extLst>
          </p:cNvPr>
          <p:cNvSpPr txBox="1"/>
          <p:nvPr/>
        </p:nvSpPr>
        <p:spPr>
          <a:xfrm>
            <a:off x="240163" y="2836966"/>
            <a:ext cx="948959" cy="290393"/>
          </a:xfrm>
          <a:prstGeom prst="round2SameRect">
            <a:avLst/>
          </a:prstGeom>
          <a:solidFill>
            <a:srgbClr val="00848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Good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737FBF-7E1C-5F8A-1AEA-894F6FD29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987" y="2554531"/>
            <a:ext cx="10540106" cy="26212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2FC6E7A-86AD-6D9C-6D04-ED0E3C3D1ED3}"/>
              </a:ext>
            </a:extLst>
          </p:cNvPr>
          <p:cNvSpPr/>
          <p:nvPr/>
        </p:nvSpPr>
        <p:spPr>
          <a:xfrm>
            <a:off x="1592677" y="5294157"/>
            <a:ext cx="222385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은행</a:t>
            </a:r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계좌 개수</a:t>
            </a:r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Num_Bank_Accounts</a:t>
            </a:r>
            <a:r>
              <a:rPr lang="en-US" altLang="ko-KR" sz="9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1A9156-32BF-E9CA-345C-4EC32546AEA5}"/>
              </a:ext>
            </a:extLst>
          </p:cNvPr>
          <p:cNvSpPr/>
          <p:nvPr/>
        </p:nvSpPr>
        <p:spPr>
          <a:xfrm>
            <a:off x="9487398" y="5294157"/>
            <a:ext cx="222385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Num_of_Loan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4955F5-0052-753B-42BF-5677BFE888E4}"/>
              </a:ext>
            </a:extLst>
          </p:cNvPr>
          <p:cNvSpPr/>
          <p:nvPr/>
        </p:nvSpPr>
        <p:spPr>
          <a:xfrm>
            <a:off x="4224251" y="5294157"/>
            <a:ext cx="222385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카드 개수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Num_Credit_Card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77C03A-51BD-2189-5E1C-05E2E4026082}"/>
              </a:ext>
            </a:extLst>
          </p:cNvPr>
          <p:cNvSpPr/>
          <p:nvPr/>
        </p:nvSpPr>
        <p:spPr>
          <a:xfrm>
            <a:off x="6855825" y="5294157"/>
            <a:ext cx="222385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 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Interest_Rate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636EF-8FAE-CB7E-9568-E37DDDD7CF9A}"/>
              </a:ext>
            </a:extLst>
          </p:cNvPr>
          <p:cNvSpPr txBox="1"/>
          <p:nvPr/>
        </p:nvSpPr>
        <p:spPr>
          <a:xfrm>
            <a:off x="240163" y="4362727"/>
            <a:ext cx="948959" cy="290393"/>
          </a:xfrm>
          <a:prstGeom prst="round2SameRect">
            <a:avLst/>
          </a:prstGeom>
          <a:solidFill>
            <a:srgbClr val="008485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Poor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41DC1-DDAC-794E-796A-CA2E8898F40F}"/>
              </a:ext>
            </a:extLst>
          </p:cNvPr>
          <p:cNvSpPr txBox="1"/>
          <p:nvPr/>
        </p:nvSpPr>
        <p:spPr>
          <a:xfrm>
            <a:off x="240163" y="3635147"/>
            <a:ext cx="948959" cy="290393"/>
          </a:xfrm>
          <a:prstGeom prst="round2SameRect">
            <a:avLst/>
          </a:prstGeom>
          <a:solidFill>
            <a:srgbClr val="008485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Standard</a:t>
            </a:r>
          </a:p>
        </p:txBody>
      </p:sp>
      <p:grpSp>
        <p:nvGrpSpPr>
          <p:cNvPr id="9" name="Google Shape;1829;p72">
            <a:extLst>
              <a:ext uri="{FF2B5EF4-FFF2-40B4-BE49-F238E27FC236}">
                <a16:creationId xmlns:a16="http://schemas.microsoft.com/office/drawing/2014/main" id="{96D0EC38-FB1E-37CE-74A2-4FA53B720FB3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2" name="Google Shape;1830;p72">
              <a:extLst>
                <a:ext uri="{FF2B5EF4-FFF2-40B4-BE49-F238E27FC236}">
                  <a16:creationId xmlns:a16="http://schemas.microsoft.com/office/drawing/2014/main" id="{4F81AC07-71D2-FA92-EDCD-834E13DE4F30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31;p72">
              <a:extLst>
                <a:ext uri="{FF2B5EF4-FFF2-40B4-BE49-F238E27FC236}">
                  <a16:creationId xmlns:a16="http://schemas.microsoft.com/office/drawing/2014/main" id="{9481F21F-06E8-E52D-332F-6A246BCE09B1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32;p72">
              <a:extLst>
                <a:ext uri="{FF2B5EF4-FFF2-40B4-BE49-F238E27FC236}">
                  <a16:creationId xmlns:a16="http://schemas.microsoft.com/office/drawing/2014/main" id="{616321BE-275A-5C4F-ABF1-11C972E3D502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33;p72">
              <a:extLst>
                <a:ext uri="{FF2B5EF4-FFF2-40B4-BE49-F238E27FC236}">
                  <a16:creationId xmlns:a16="http://schemas.microsoft.com/office/drawing/2014/main" id="{E88B0C04-EABE-37A0-6CD6-1EA1EE23E5B9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740;p67">
            <a:extLst>
              <a:ext uri="{FF2B5EF4-FFF2-40B4-BE49-F238E27FC236}">
                <a16:creationId xmlns:a16="http://schemas.microsoft.com/office/drawing/2014/main" id="{0BCC60E4-8BFF-2A15-AE69-02E750682401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1741;p67">
            <a:extLst>
              <a:ext uri="{FF2B5EF4-FFF2-40B4-BE49-F238E27FC236}">
                <a16:creationId xmlns:a16="http://schemas.microsoft.com/office/drawing/2014/main" id="{C8FC039C-C40D-3E91-6940-717C28AD528E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9" name="Google Shape;1742;p67">
            <a:extLst>
              <a:ext uri="{FF2B5EF4-FFF2-40B4-BE49-F238E27FC236}">
                <a16:creationId xmlns:a16="http://schemas.microsoft.com/office/drawing/2014/main" id="{3FB24AA5-3D90-6DB3-5AA3-17832627DBC2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0" name="Google Shape;1743;p67">
            <a:extLst>
              <a:ext uri="{FF2B5EF4-FFF2-40B4-BE49-F238E27FC236}">
                <a16:creationId xmlns:a16="http://schemas.microsoft.com/office/drawing/2014/main" id="{9A64D9D0-02E5-9B45-DE85-55E2905AA299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1" name="Google Shape;1740;p67">
            <a:extLst>
              <a:ext uri="{FF2B5EF4-FFF2-40B4-BE49-F238E27FC236}">
                <a16:creationId xmlns:a16="http://schemas.microsoft.com/office/drawing/2014/main" id="{E08B3E05-4115-BDA0-3F61-6FBF2E12441D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44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EDA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및 </a:t>
            </a:r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전처리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정제 작업 및 데이터 특성 재확인 후 파생변수 생성</a:t>
            </a:r>
          </a:p>
        </p:txBody>
      </p:sp>
      <p:sp>
        <p:nvSpPr>
          <p:cNvPr id="2" name="Google Shape;422;p12">
            <a:extLst>
              <a:ext uri="{FF2B5EF4-FFF2-40B4-BE49-F238E27FC236}">
                <a16:creationId xmlns:a16="http://schemas.microsoft.com/office/drawing/2014/main" id="{F86CB2F9-610C-B892-8A4E-35376EB4628F}"/>
              </a:ext>
            </a:extLst>
          </p:cNvPr>
          <p:cNvSpPr/>
          <p:nvPr/>
        </p:nvSpPr>
        <p:spPr>
          <a:xfrm>
            <a:off x="4542740" y="2351650"/>
            <a:ext cx="6655005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ko-KR" altLang="en-US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내용</a:t>
            </a:r>
            <a:endParaRPr dirty="0">
              <a:solidFill>
                <a:srgbClr val="000000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</a:endParaRPr>
          </a:p>
        </p:txBody>
      </p:sp>
      <p:cxnSp>
        <p:nvCxnSpPr>
          <p:cNvPr id="3" name="Google Shape;423;p12">
            <a:extLst>
              <a:ext uri="{FF2B5EF4-FFF2-40B4-BE49-F238E27FC236}">
                <a16:creationId xmlns:a16="http://schemas.microsoft.com/office/drawing/2014/main" id="{AAB32309-F8FC-7AFE-3242-801BAB059D43}"/>
              </a:ext>
            </a:extLst>
          </p:cNvPr>
          <p:cNvCxnSpPr/>
          <p:nvPr/>
        </p:nvCxnSpPr>
        <p:spPr>
          <a:xfrm>
            <a:off x="4367760" y="2712012"/>
            <a:ext cx="7139613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424;p12">
            <a:extLst>
              <a:ext uri="{FF2B5EF4-FFF2-40B4-BE49-F238E27FC236}">
                <a16:creationId xmlns:a16="http://schemas.microsoft.com/office/drawing/2014/main" id="{9C1C59E3-27D6-9734-5D07-59676BB3433B}"/>
              </a:ext>
            </a:extLst>
          </p:cNvPr>
          <p:cNvSpPr/>
          <p:nvPr/>
        </p:nvSpPr>
        <p:spPr>
          <a:xfrm>
            <a:off x="623889" y="2351650"/>
            <a:ext cx="3527842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i="0" u="none" strike="noStrike" cap="none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처리 방법</a:t>
            </a:r>
            <a:endParaRPr sz="1800" i="0" u="none" strike="noStrike" cap="none" dirty="0">
              <a:solidFill>
                <a:srgbClr val="000000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cxnSp>
        <p:nvCxnSpPr>
          <p:cNvPr id="5" name="Google Shape;425;p12">
            <a:extLst>
              <a:ext uri="{FF2B5EF4-FFF2-40B4-BE49-F238E27FC236}">
                <a16:creationId xmlns:a16="http://schemas.microsoft.com/office/drawing/2014/main" id="{1B09C085-84D8-A6A1-1C24-FFF1749BFEEC}"/>
              </a:ext>
            </a:extLst>
          </p:cNvPr>
          <p:cNvCxnSpPr/>
          <p:nvPr/>
        </p:nvCxnSpPr>
        <p:spPr>
          <a:xfrm>
            <a:off x="623889" y="2712012"/>
            <a:ext cx="352784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426;p12">
            <a:extLst>
              <a:ext uri="{FF2B5EF4-FFF2-40B4-BE49-F238E27FC236}">
                <a16:creationId xmlns:a16="http://schemas.microsoft.com/office/drawing/2014/main" id="{BF2235AE-7EA6-37AF-0181-1CE72BC48952}"/>
              </a:ext>
            </a:extLst>
          </p:cNvPr>
          <p:cNvSpPr/>
          <p:nvPr/>
        </p:nvSpPr>
        <p:spPr>
          <a:xfrm>
            <a:off x="623889" y="2850157"/>
            <a:ext cx="3527841" cy="575932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OneHotEncoder</a:t>
            </a:r>
            <a:r>
              <a:rPr lang="en-US" sz="1600" dirty="0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7" name="Google Shape;427;p12">
            <a:extLst>
              <a:ext uri="{FF2B5EF4-FFF2-40B4-BE49-F238E27FC236}">
                <a16:creationId xmlns:a16="http://schemas.microsoft.com/office/drawing/2014/main" id="{2529BD02-311C-67A9-A745-92290F016DA0}"/>
              </a:ext>
            </a:extLst>
          </p:cNvPr>
          <p:cNvSpPr/>
          <p:nvPr/>
        </p:nvSpPr>
        <p:spPr>
          <a:xfrm>
            <a:off x="623889" y="3528910"/>
            <a:ext cx="3527841" cy="673221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altLang="ko-KR" sz="1600" dirty="0" err="1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LabelEncoder</a:t>
            </a:r>
            <a:endParaRPr sz="1600" dirty="0">
              <a:solidFill>
                <a:schemeClr val="bg1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428;p12">
            <a:extLst>
              <a:ext uri="{FF2B5EF4-FFF2-40B4-BE49-F238E27FC236}">
                <a16:creationId xmlns:a16="http://schemas.microsoft.com/office/drawing/2014/main" id="{43783A5C-594F-439A-1D2E-B1B2B539645A}"/>
              </a:ext>
            </a:extLst>
          </p:cNvPr>
          <p:cNvSpPr/>
          <p:nvPr/>
        </p:nvSpPr>
        <p:spPr>
          <a:xfrm>
            <a:off x="623889" y="4304951"/>
            <a:ext cx="3527841" cy="673220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ko-KR" altLang="en-US" sz="1600" dirty="0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파생변수</a:t>
            </a:r>
            <a:endParaRPr sz="1600" dirty="0">
              <a:solidFill>
                <a:schemeClr val="bg1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</p:txBody>
      </p:sp>
      <p:sp>
        <p:nvSpPr>
          <p:cNvPr id="9" name="Google Shape;429;p12">
            <a:extLst>
              <a:ext uri="{FF2B5EF4-FFF2-40B4-BE49-F238E27FC236}">
                <a16:creationId xmlns:a16="http://schemas.microsoft.com/office/drawing/2014/main" id="{9F3FE183-0981-06E8-EE44-F1DC4DE91224}"/>
              </a:ext>
            </a:extLst>
          </p:cNvPr>
          <p:cNvSpPr/>
          <p:nvPr/>
        </p:nvSpPr>
        <p:spPr>
          <a:xfrm>
            <a:off x="623889" y="5080993"/>
            <a:ext cx="3527841" cy="575932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ko-KR" altLang="en-US" sz="1600" dirty="0">
                <a:solidFill>
                  <a:schemeClr val="bg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기타</a:t>
            </a:r>
            <a:endParaRPr sz="1600" dirty="0">
              <a:solidFill>
                <a:schemeClr val="bg1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</p:txBody>
      </p:sp>
      <p:sp>
        <p:nvSpPr>
          <p:cNvPr id="10" name="Google Shape;430;p12">
            <a:extLst>
              <a:ext uri="{FF2B5EF4-FFF2-40B4-BE49-F238E27FC236}">
                <a16:creationId xmlns:a16="http://schemas.microsoft.com/office/drawing/2014/main" id="{17EF122E-9DA5-AD5C-5C63-68FE0282A8AA}"/>
              </a:ext>
            </a:extLst>
          </p:cNvPr>
          <p:cNvSpPr txBox="1"/>
          <p:nvPr/>
        </p:nvSpPr>
        <p:spPr>
          <a:xfrm>
            <a:off x="4367761" y="2850157"/>
            <a:ext cx="7139612" cy="575932"/>
          </a:xfrm>
          <a:prstGeom prst="rect">
            <a:avLst/>
          </a:prstGeom>
          <a:noFill/>
          <a:ln>
            <a:solidFill>
              <a:srgbClr val="B5B5B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ko-K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</a:t>
            </a:r>
            <a:r>
              <a:rPr lang="en-US" altLang="ko-KR" sz="1100" dirty="0" err="1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Payment_Behaviour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105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Spent_Frequency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altLang="ko-KR" sz="105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Spent_Size</a:t>
            </a:r>
            <a:endParaRPr lang="en-US" altLang="ko-KR" sz="1100" dirty="0">
              <a:solidFill>
                <a:srgbClr val="E90061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431;p12">
            <a:extLst>
              <a:ext uri="{FF2B5EF4-FFF2-40B4-BE49-F238E27FC236}">
                <a16:creationId xmlns:a16="http://schemas.microsoft.com/office/drawing/2014/main" id="{563735A8-C6AF-8E23-9425-30C486D4DBDE}"/>
              </a:ext>
            </a:extLst>
          </p:cNvPr>
          <p:cNvSpPr txBox="1"/>
          <p:nvPr/>
        </p:nvSpPr>
        <p:spPr>
          <a:xfrm>
            <a:off x="4367761" y="3528910"/>
            <a:ext cx="7139612" cy="673221"/>
          </a:xfrm>
          <a:prstGeom prst="rect">
            <a:avLst/>
          </a:prstGeom>
          <a:noFill/>
          <a:ln>
            <a:solidFill>
              <a:srgbClr val="B5B5B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ko-K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 </a:t>
            </a:r>
            <a:r>
              <a:rPr lang="en-US" altLang="ko-KR" sz="1100" dirty="0" err="1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Payment_of_Min_Amount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: Yes, No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1,0 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으로 변경 </a:t>
            </a:r>
            <a:endParaRPr lang="en-US" altLang="ko-KR" sz="11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 Spent Frequency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: (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결제 빈도에 따라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Lower, High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0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, 1</a:t>
            </a:r>
            <a:endParaRPr lang="en-US" altLang="ko-KR" sz="11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 Spent Size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: (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결제 금액의 크기에 따라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Small, Medium, Large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  <a:sym typeface="Wingdings" panose="05000000000000000000" pitchFamily="2" charset="2"/>
              </a:rPr>
              <a:t>0</a:t>
            </a:r>
            <a:r>
              <a:rPr lang="en-US" altLang="ko-KR" sz="1050" dirty="0">
                <a:latin typeface="하나2.0 R" panose="020B0303000000000000" pitchFamily="50" charset="-127"/>
                <a:ea typeface="하나2.0 R" panose="020B0303000000000000" pitchFamily="50" charset="-127"/>
              </a:rPr>
              <a:t>, 1, 2</a:t>
            </a:r>
            <a:endParaRPr sz="11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Google Shape;432;p12">
            <a:extLst>
              <a:ext uri="{FF2B5EF4-FFF2-40B4-BE49-F238E27FC236}">
                <a16:creationId xmlns:a16="http://schemas.microsoft.com/office/drawing/2014/main" id="{EC21B1A1-4502-2E86-E9B4-992628BC526C}"/>
              </a:ext>
            </a:extLst>
          </p:cNvPr>
          <p:cNvSpPr txBox="1"/>
          <p:nvPr/>
        </p:nvSpPr>
        <p:spPr>
          <a:xfrm>
            <a:off x="4367761" y="4304952"/>
            <a:ext cx="7139612" cy="673220"/>
          </a:xfrm>
          <a:prstGeom prst="rect">
            <a:avLst/>
          </a:prstGeom>
          <a:noFill/>
          <a:ln>
            <a:solidFill>
              <a:srgbClr val="B5B5B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sym typeface="Arial"/>
              </a:rPr>
              <a:t> </a:t>
            </a:r>
            <a:r>
              <a:rPr lang="en-US" altLang="ko-KR" sz="1100" dirty="0" err="1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sym typeface="Arial"/>
              </a:rPr>
              <a:t>Type_of_Loan</a:t>
            </a: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: Auto Loan, Credit-Builder Loan, Personal Loan, Home Equity Loan, Not  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하나2.0 R" panose="020B0303000000000000" pitchFamily="50" charset="-127"/>
                <a:ea typeface="하나2.0 R" panose="020B0303000000000000" pitchFamily="50" charset="-127"/>
              </a:rPr>
              <a:t>  Specified, Mortgage Loan, Student Loan, Debt Consolidation Loan, Payday Loan</a:t>
            </a:r>
            <a:endParaRPr lang="en-US" altLang="ko-KR" sz="1100" dirty="0">
              <a:solidFill>
                <a:srgbClr val="E90061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</a:t>
            </a:r>
            <a:r>
              <a:rPr lang="en-US" altLang="ko-KR" sz="1100" dirty="0" err="1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Payment_Behaviour</a:t>
            </a:r>
            <a:r>
              <a:rPr lang="en-US" altLang="ko-KR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: </a:t>
            </a:r>
            <a:r>
              <a:rPr lang="en-US" altLang="ko-KR" sz="1050" dirty="0" err="1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Spent_Frequency</a:t>
            </a:r>
            <a:r>
              <a:rPr lang="en-US" altLang="ko-KR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, </a:t>
            </a:r>
            <a:r>
              <a:rPr lang="en-US" altLang="ko-KR" sz="1050" dirty="0" err="1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Spent_Size</a:t>
            </a:r>
            <a:endParaRPr sz="1100" dirty="0">
              <a:solidFill>
                <a:schemeClr val="dk1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3" name="Google Shape;433;p12">
            <a:extLst>
              <a:ext uri="{FF2B5EF4-FFF2-40B4-BE49-F238E27FC236}">
                <a16:creationId xmlns:a16="http://schemas.microsoft.com/office/drawing/2014/main" id="{BFF86519-5C2D-38F1-A45E-14A523A0B025}"/>
              </a:ext>
            </a:extLst>
          </p:cNvPr>
          <p:cNvSpPr txBox="1"/>
          <p:nvPr/>
        </p:nvSpPr>
        <p:spPr>
          <a:xfrm>
            <a:off x="4367761" y="5080993"/>
            <a:ext cx="7139612" cy="575932"/>
          </a:xfrm>
          <a:prstGeom prst="rect">
            <a:avLst/>
          </a:prstGeom>
          <a:noFill/>
          <a:ln>
            <a:solidFill>
              <a:srgbClr val="B5B5B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 </a:t>
            </a:r>
            <a:r>
              <a:rPr lang="en-US" altLang="ko-KR" sz="1100" dirty="0" err="1">
                <a:solidFill>
                  <a:srgbClr val="E9006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Credit_History_Age</a:t>
            </a:r>
            <a:r>
              <a:rPr lang="en-US" altLang="ko-KR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: ’Years Months’</a:t>
            </a:r>
            <a:r>
              <a:rPr lang="ko-KR" altLang="en-US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에서</a:t>
            </a:r>
            <a:r>
              <a:rPr lang="en-US" altLang="ko-KR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 </a:t>
            </a:r>
            <a:r>
              <a:rPr lang="ko-KR" altLang="en-US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개월 수</a:t>
            </a:r>
            <a:r>
              <a:rPr lang="en-US" altLang="ko-KR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(‘Months’)</a:t>
            </a:r>
            <a:r>
              <a:rPr lang="ko-KR" altLang="en-US" sz="1050" dirty="0">
                <a:solidFill>
                  <a:schemeClr val="dk1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로 변경</a:t>
            </a:r>
            <a:endParaRPr lang="en-US" altLang="ko-KR" sz="1100" dirty="0">
              <a:solidFill>
                <a:schemeClr val="dk1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grpSp>
        <p:nvGrpSpPr>
          <p:cNvPr id="14" name="Google Shape;1829;p72">
            <a:extLst>
              <a:ext uri="{FF2B5EF4-FFF2-40B4-BE49-F238E27FC236}">
                <a16:creationId xmlns:a16="http://schemas.microsoft.com/office/drawing/2014/main" id="{37A897B7-32B3-14E0-FE80-453EDA5ADEEC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5" name="Google Shape;1830;p72">
              <a:extLst>
                <a:ext uri="{FF2B5EF4-FFF2-40B4-BE49-F238E27FC236}">
                  <a16:creationId xmlns:a16="http://schemas.microsoft.com/office/drawing/2014/main" id="{98475B94-4755-989F-D7DF-32F547D7F41F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31;p72">
              <a:extLst>
                <a:ext uri="{FF2B5EF4-FFF2-40B4-BE49-F238E27FC236}">
                  <a16:creationId xmlns:a16="http://schemas.microsoft.com/office/drawing/2014/main" id="{025744A1-EF95-6391-115C-5A4021E1B001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32;p72">
              <a:extLst>
                <a:ext uri="{FF2B5EF4-FFF2-40B4-BE49-F238E27FC236}">
                  <a16:creationId xmlns:a16="http://schemas.microsoft.com/office/drawing/2014/main" id="{D784D823-A9D8-41A8-7DA0-7AB537A0BABB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33;p72">
              <a:extLst>
                <a:ext uri="{FF2B5EF4-FFF2-40B4-BE49-F238E27FC236}">
                  <a16:creationId xmlns:a16="http://schemas.microsoft.com/office/drawing/2014/main" id="{351C34FF-78D4-B221-55FD-EAAE7D3D7D94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740;p67">
            <a:extLst>
              <a:ext uri="{FF2B5EF4-FFF2-40B4-BE49-F238E27FC236}">
                <a16:creationId xmlns:a16="http://schemas.microsoft.com/office/drawing/2014/main" id="{CEE5B82E-C657-50F1-A8F2-2CAD69403422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0" name="Google Shape;1741;p67">
            <a:extLst>
              <a:ext uri="{FF2B5EF4-FFF2-40B4-BE49-F238E27FC236}">
                <a16:creationId xmlns:a16="http://schemas.microsoft.com/office/drawing/2014/main" id="{03E5172E-7C6D-61DA-385A-A9D896058CBE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742;p67">
            <a:extLst>
              <a:ext uri="{FF2B5EF4-FFF2-40B4-BE49-F238E27FC236}">
                <a16:creationId xmlns:a16="http://schemas.microsoft.com/office/drawing/2014/main" id="{AABBD659-8827-7EB9-B5C0-8F305E798B56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743;p67">
            <a:extLst>
              <a:ext uri="{FF2B5EF4-FFF2-40B4-BE49-F238E27FC236}">
                <a16:creationId xmlns:a16="http://schemas.microsoft.com/office/drawing/2014/main" id="{A5239D1D-D3E7-5664-56FF-6DEF6C516945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Google Shape;1740;p67">
            <a:extLst>
              <a:ext uri="{FF2B5EF4-FFF2-40B4-BE49-F238E27FC236}">
                <a16:creationId xmlns:a16="http://schemas.microsoft.com/office/drawing/2014/main" id="{3322E8A1-7969-0438-BCF5-F319C9E0D7CB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5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9"/>
          <p:cNvSpPr/>
          <p:nvPr/>
        </p:nvSpPr>
        <p:spPr>
          <a:xfrm>
            <a:off x="1216834" y="2090394"/>
            <a:ext cx="9758257" cy="345609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2" name="Google Shape;1582;p59"/>
          <p:cNvGrpSpPr/>
          <p:nvPr/>
        </p:nvGrpSpPr>
        <p:grpSpPr>
          <a:xfrm>
            <a:off x="1999764" y="2645175"/>
            <a:ext cx="8193236" cy="2502440"/>
            <a:chOff x="1926332" y="2030271"/>
            <a:chExt cx="8193236" cy="2502440"/>
          </a:xfrm>
        </p:grpSpPr>
        <p:sp>
          <p:nvSpPr>
            <p:cNvPr id="1586" name="Google Shape;1586;p59"/>
            <p:cNvSpPr/>
            <p:nvPr/>
          </p:nvSpPr>
          <p:spPr>
            <a:xfrm rot="10800000" flipH="1">
              <a:off x="1926333" y="2490120"/>
              <a:ext cx="447229" cy="152315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altLang="ko-KR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8" name="Google Shape;1598;p59"/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9"/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9"/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진행 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Flow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8" name="Google Shape;1597;p59">
            <a:extLst>
              <a:ext uri="{FF2B5EF4-FFF2-40B4-BE49-F238E27FC236}">
                <a16:creationId xmlns:a16="http://schemas.microsoft.com/office/drawing/2014/main" id="{F7E1AB67-6A30-7AF4-C3AF-663754412E21}"/>
              </a:ext>
            </a:extLst>
          </p:cNvPr>
          <p:cNvSpPr/>
          <p:nvPr/>
        </p:nvSpPr>
        <p:spPr>
          <a:xfrm>
            <a:off x="5153853" y="2993682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0;p59">
            <a:extLst>
              <a:ext uri="{FF2B5EF4-FFF2-40B4-BE49-F238E27FC236}">
                <a16:creationId xmlns:a16="http://schemas.microsoft.com/office/drawing/2014/main" id="{28326722-8421-0003-7BCC-AF3E690DD293}"/>
              </a:ext>
            </a:extLst>
          </p:cNvPr>
          <p:cNvSpPr/>
          <p:nvPr/>
        </p:nvSpPr>
        <p:spPr>
          <a:xfrm>
            <a:off x="5534478" y="3105024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0" name="Google Shape;1601;p59">
            <a:extLst>
              <a:ext uri="{FF2B5EF4-FFF2-40B4-BE49-F238E27FC236}">
                <a16:creationId xmlns:a16="http://schemas.microsoft.com/office/drawing/2014/main" id="{D1355AE4-1550-7C93-D778-8BB0D70061D0}"/>
              </a:ext>
            </a:extLst>
          </p:cNvPr>
          <p:cNvSpPr/>
          <p:nvPr/>
        </p:nvSpPr>
        <p:spPr>
          <a:xfrm>
            <a:off x="5707609" y="3557869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603;p59">
            <a:extLst>
              <a:ext uri="{FF2B5EF4-FFF2-40B4-BE49-F238E27FC236}">
                <a16:creationId xmlns:a16="http://schemas.microsoft.com/office/drawing/2014/main" id="{4A718E4C-2CB1-1B4C-09F6-F569013D55E8}"/>
              </a:ext>
            </a:extLst>
          </p:cNvPr>
          <p:cNvSpPr/>
          <p:nvPr/>
        </p:nvSpPr>
        <p:spPr>
          <a:xfrm>
            <a:off x="5729791" y="4010714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5;p59">
            <a:extLst>
              <a:ext uri="{FF2B5EF4-FFF2-40B4-BE49-F238E27FC236}">
                <a16:creationId xmlns:a16="http://schemas.microsoft.com/office/drawing/2014/main" id="{F23A7EFE-61D3-7EAD-04A5-956C88E76EE6}"/>
              </a:ext>
            </a:extLst>
          </p:cNvPr>
          <p:cNvSpPr/>
          <p:nvPr/>
        </p:nvSpPr>
        <p:spPr>
          <a:xfrm>
            <a:off x="5734767" y="4463559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Google Shape;1606;p59">
            <a:extLst>
              <a:ext uri="{FF2B5EF4-FFF2-40B4-BE49-F238E27FC236}">
                <a16:creationId xmlns:a16="http://schemas.microsoft.com/office/drawing/2014/main" id="{72E51BF1-1AC8-91D7-1632-CBE33026A8D8}"/>
              </a:ext>
            </a:extLst>
          </p:cNvPr>
          <p:cNvSpPr/>
          <p:nvPr/>
        </p:nvSpPr>
        <p:spPr>
          <a:xfrm>
            <a:off x="4602882" y="3152118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07;p59">
            <a:extLst>
              <a:ext uri="{FF2B5EF4-FFF2-40B4-BE49-F238E27FC236}">
                <a16:creationId xmlns:a16="http://schemas.microsoft.com/office/drawing/2014/main" id="{4A723509-7BB6-DB46-902F-C30244753A6D}"/>
              </a:ext>
            </a:extLst>
          </p:cNvPr>
          <p:cNvSpPr/>
          <p:nvPr/>
        </p:nvSpPr>
        <p:spPr>
          <a:xfrm flipH="1">
            <a:off x="6444098" y="3152118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6AE4E644-447D-8164-7496-5DF0AA8F1C9F}"/>
              </a:ext>
            </a:extLst>
          </p:cNvPr>
          <p:cNvGrpSpPr/>
          <p:nvPr/>
        </p:nvGrpSpPr>
        <p:grpSpPr>
          <a:xfrm>
            <a:off x="3884976" y="3149033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30" name="Freeform: Shape 307">
              <a:extLst>
                <a:ext uri="{FF2B5EF4-FFF2-40B4-BE49-F238E27FC236}">
                  <a16:creationId xmlns:a16="http://schemas.microsoft.com/office/drawing/2014/main" id="{73AD6F6F-5EB7-609B-09CC-23C052BE402B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8">
              <a:extLst>
                <a:ext uri="{FF2B5EF4-FFF2-40B4-BE49-F238E27FC236}">
                  <a16:creationId xmlns:a16="http://schemas.microsoft.com/office/drawing/2014/main" id="{5F2762C2-AFB6-4FA8-3F64-2A0EC250F958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09">
              <a:extLst>
                <a:ext uri="{FF2B5EF4-FFF2-40B4-BE49-F238E27FC236}">
                  <a16:creationId xmlns:a16="http://schemas.microsoft.com/office/drawing/2014/main" id="{A91CAA21-C43B-A42A-6FC8-270785972916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0">
              <a:extLst>
                <a:ext uri="{FF2B5EF4-FFF2-40B4-BE49-F238E27FC236}">
                  <a16:creationId xmlns:a16="http://schemas.microsoft.com/office/drawing/2014/main" id="{D51A8059-EE84-9C6C-E958-AD157FBC507A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1">
              <a:extLst>
                <a:ext uri="{FF2B5EF4-FFF2-40B4-BE49-F238E27FC236}">
                  <a16:creationId xmlns:a16="http://schemas.microsoft.com/office/drawing/2014/main" id="{AD0D7E33-EB8D-8B67-8C96-71F5AF4C044F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2">
              <a:extLst>
                <a:ext uri="{FF2B5EF4-FFF2-40B4-BE49-F238E27FC236}">
                  <a16:creationId xmlns:a16="http://schemas.microsoft.com/office/drawing/2014/main" id="{2D46D794-3CF4-82BA-070A-6FD103B69287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3">
              <a:extLst>
                <a:ext uri="{FF2B5EF4-FFF2-40B4-BE49-F238E27FC236}">
                  <a16:creationId xmlns:a16="http://schemas.microsoft.com/office/drawing/2014/main" id="{B82D6A08-3D64-E01D-0DED-59F92E926808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4">
              <a:extLst>
                <a:ext uri="{FF2B5EF4-FFF2-40B4-BE49-F238E27FC236}">
                  <a16:creationId xmlns:a16="http://schemas.microsoft.com/office/drawing/2014/main" id="{FA1497CE-FD4E-E02A-E709-45F19492B97C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5">
              <a:extLst>
                <a:ext uri="{FF2B5EF4-FFF2-40B4-BE49-F238E27FC236}">
                  <a16:creationId xmlns:a16="http://schemas.microsoft.com/office/drawing/2014/main" id="{4619B952-5624-549A-FC4D-4BB92421FBF0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6">
              <a:extLst>
                <a:ext uri="{FF2B5EF4-FFF2-40B4-BE49-F238E27FC236}">
                  <a16:creationId xmlns:a16="http://schemas.microsoft.com/office/drawing/2014/main" id="{375B3302-4FD0-CDDB-2BBC-17F8A1048B78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17">
              <a:extLst>
                <a:ext uri="{FF2B5EF4-FFF2-40B4-BE49-F238E27FC236}">
                  <a16:creationId xmlns:a16="http://schemas.microsoft.com/office/drawing/2014/main" id="{7812FDB1-410D-CFBA-A62E-3FFAF5D387BC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18">
              <a:extLst>
                <a:ext uri="{FF2B5EF4-FFF2-40B4-BE49-F238E27FC236}">
                  <a16:creationId xmlns:a16="http://schemas.microsoft.com/office/drawing/2014/main" id="{A5768DB0-749F-F6E3-8FD4-728E1E3756A1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7" name="Google Shape;1591;p59">
            <a:extLst>
              <a:ext uri="{FF2B5EF4-FFF2-40B4-BE49-F238E27FC236}">
                <a16:creationId xmlns:a16="http://schemas.microsoft.com/office/drawing/2014/main" id="{DCBF1AE6-28E5-232F-4DD2-04A5C57E9EDD}"/>
              </a:ext>
            </a:extLst>
          </p:cNvPr>
          <p:cNvSpPr/>
          <p:nvPr/>
        </p:nvSpPr>
        <p:spPr>
          <a:xfrm>
            <a:off x="3326343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18" name="Google Shape;1592;p59">
            <a:extLst>
              <a:ext uri="{FF2B5EF4-FFF2-40B4-BE49-F238E27FC236}">
                <a16:creationId xmlns:a16="http://schemas.microsoft.com/office/drawing/2014/main" id="{25D6F59B-A252-038B-F7FB-1B4A2DC07892}"/>
              </a:ext>
            </a:extLst>
          </p:cNvPr>
          <p:cNvSpPr/>
          <p:nvPr/>
        </p:nvSpPr>
        <p:spPr>
          <a:xfrm>
            <a:off x="3861439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19" name="Google Shape;1593;p59">
            <a:extLst>
              <a:ext uri="{FF2B5EF4-FFF2-40B4-BE49-F238E27FC236}">
                <a16:creationId xmlns:a16="http://schemas.microsoft.com/office/drawing/2014/main" id="{C7F86A0C-7C5F-213B-3387-20C8000BB961}"/>
              </a:ext>
            </a:extLst>
          </p:cNvPr>
          <p:cNvSpPr/>
          <p:nvPr/>
        </p:nvSpPr>
        <p:spPr>
          <a:xfrm>
            <a:off x="3460602" y="4710157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20" name="Google Shape;1591;p59">
            <a:extLst>
              <a:ext uri="{FF2B5EF4-FFF2-40B4-BE49-F238E27FC236}">
                <a16:creationId xmlns:a16="http://schemas.microsoft.com/office/drawing/2014/main" id="{9E839AAB-5BBC-82D0-6570-BA34B50A999A}"/>
              </a:ext>
            </a:extLst>
          </p:cNvPr>
          <p:cNvSpPr/>
          <p:nvPr/>
        </p:nvSpPr>
        <p:spPr>
          <a:xfrm>
            <a:off x="4398487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22" name="왼쪽 중괄호 1621">
            <a:extLst>
              <a:ext uri="{FF2B5EF4-FFF2-40B4-BE49-F238E27FC236}">
                <a16:creationId xmlns:a16="http://schemas.microsoft.com/office/drawing/2014/main" id="{36DD1667-8310-03F9-22E2-980CCFC139AC}"/>
              </a:ext>
            </a:extLst>
          </p:cNvPr>
          <p:cNvSpPr/>
          <p:nvPr/>
        </p:nvSpPr>
        <p:spPr>
          <a:xfrm rot="5400000">
            <a:off x="3901866" y="3003884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4" name="직선 연결선 1623">
            <a:extLst>
              <a:ext uri="{FF2B5EF4-FFF2-40B4-BE49-F238E27FC236}">
                <a16:creationId xmlns:a16="http://schemas.microsoft.com/office/drawing/2014/main" id="{77FA1E7E-9B47-7E4A-335D-DF72B7772167}"/>
              </a:ext>
            </a:extLst>
          </p:cNvPr>
          <p:cNvCxnSpPr>
            <a:cxnSpLocks/>
            <a:stCxn id="1622" idx="1"/>
            <a:endCxn id="1618" idx="0"/>
          </p:cNvCxnSpPr>
          <p:nvPr/>
        </p:nvCxnSpPr>
        <p:spPr>
          <a:xfrm flipH="1">
            <a:off x="4103718" y="3363216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6" name="그룹 1635">
            <a:extLst>
              <a:ext uri="{FF2B5EF4-FFF2-40B4-BE49-F238E27FC236}">
                <a16:creationId xmlns:a16="http://schemas.microsoft.com/office/drawing/2014/main" id="{C5211ECA-5B1A-4823-4F6E-9899BF7F0F2F}"/>
              </a:ext>
            </a:extLst>
          </p:cNvPr>
          <p:cNvGrpSpPr/>
          <p:nvPr/>
        </p:nvGrpSpPr>
        <p:grpSpPr>
          <a:xfrm>
            <a:off x="7560451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1569" name="Freeform: Shape 315">
              <a:extLst>
                <a:ext uri="{FF2B5EF4-FFF2-40B4-BE49-F238E27FC236}">
                  <a16:creationId xmlns:a16="http://schemas.microsoft.com/office/drawing/2014/main" id="{3BA4A525-45D0-3FFF-F07C-7F0884EB0234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316">
              <a:extLst>
                <a:ext uri="{FF2B5EF4-FFF2-40B4-BE49-F238E27FC236}">
                  <a16:creationId xmlns:a16="http://schemas.microsoft.com/office/drawing/2014/main" id="{95DE71A3-F78E-20E8-41EE-C78A8574F64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317">
              <a:extLst>
                <a:ext uri="{FF2B5EF4-FFF2-40B4-BE49-F238E27FC236}">
                  <a16:creationId xmlns:a16="http://schemas.microsoft.com/office/drawing/2014/main" id="{D68A6D23-9BCC-62B9-3811-5959B67E5AB6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318">
              <a:extLst>
                <a:ext uri="{FF2B5EF4-FFF2-40B4-BE49-F238E27FC236}">
                  <a16:creationId xmlns:a16="http://schemas.microsoft.com/office/drawing/2014/main" id="{C016FB27-327C-5A76-1457-FB8B7D7769A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7" name="그룹 1636">
            <a:extLst>
              <a:ext uri="{FF2B5EF4-FFF2-40B4-BE49-F238E27FC236}">
                <a16:creationId xmlns:a16="http://schemas.microsoft.com/office/drawing/2014/main" id="{B75A1237-86B3-5B95-9C9B-2327A600BEE0}"/>
              </a:ext>
            </a:extLst>
          </p:cNvPr>
          <p:cNvGrpSpPr/>
          <p:nvPr/>
        </p:nvGrpSpPr>
        <p:grpSpPr>
          <a:xfrm>
            <a:off x="7560451" y="3721948"/>
            <a:ext cx="191077" cy="294349"/>
            <a:chOff x="6776925" y="5734644"/>
            <a:chExt cx="191077" cy="294349"/>
          </a:xfrm>
        </p:grpSpPr>
        <p:sp>
          <p:nvSpPr>
            <p:cNvPr id="1638" name="Freeform: Shape 315">
              <a:extLst>
                <a:ext uri="{FF2B5EF4-FFF2-40B4-BE49-F238E27FC236}">
                  <a16:creationId xmlns:a16="http://schemas.microsoft.com/office/drawing/2014/main" id="{4FDB67B5-BA4F-9B32-BF80-22BCEA5C1A2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316">
              <a:extLst>
                <a:ext uri="{FF2B5EF4-FFF2-40B4-BE49-F238E27FC236}">
                  <a16:creationId xmlns:a16="http://schemas.microsoft.com/office/drawing/2014/main" id="{FAA0CCF5-FBFF-E4D0-6656-5B8ED603E7B1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317">
              <a:extLst>
                <a:ext uri="{FF2B5EF4-FFF2-40B4-BE49-F238E27FC236}">
                  <a16:creationId xmlns:a16="http://schemas.microsoft.com/office/drawing/2014/main" id="{86816BCF-597D-EEF7-E952-B2E9C644ABE5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318">
              <a:extLst>
                <a:ext uri="{FF2B5EF4-FFF2-40B4-BE49-F238E27FC236}">
                  <a16:creationId xmlns:a16="http://schemas.microsoft.com/office/drawing/2014/main" id="{A15B85D6-F150-3514-243F-7300FB0C052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60963F3E-640F-029F-9DD6-505CE2C9C798}"/>
              </a:ext>
            </a:extLst>
          </p:cNvPr>
          <p:cNvGrpSpPr/>
          <p:nvPr/>
        </p:nvGrpSpPr>
        <p:grpSpPr>
          <a:xfrm>
            <a:off x="8001554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53" name="Freeform: Shape 315">
              <a:extLst>
                <a:ext uri="{FF2B5EF4-FFF2-40B4-BE49-F238E27FC236}">
                  <a16:creationId xmlns:a16="http://schemas.microsoft.com/office/drawing/2014/main" id="{B70B37AB-4FF7-58CF-38A1-2CE2DEC09682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316">
              <a:extLst>
                <a:ext uri="{FF2B5EF4-FFF2-40B4-BE49-F238E27FC236}">
                  <a16:creationId xmlns:a16="http://schemas.microsoft.com/office/drawing/2014/main" id="{B2175AE1-6BA6-080A-96CA-F10BC27B6A0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317">
              <a:extLst>
                <a:ext uri="{FF2B5EF4-FFF2-40B4-BE49-F238E27FC236}">
                  <a16:creationId xmlns:a16="http://schemas.microsoft.com/office/drawing/2014/main" id="{D6F02436-3506-7DE9-F620-35DC5C2CFDD7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318">
              <a:extLst>
                <a:ext uri="{FF2B5EF4-FFF2-40B4-BE49-F238E27FC236}">
                  <a16:creationId xmlns:a16="http://schemas.microsoft.com/office/drawing/2014/main" id="{8953B2CA-9902-BDEF-2B61-91D15F6A2533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3E9ACFAC-640C-1BD2-A655-9FD91E582139}"/>
              </a:ext>
            </a:extLst>
          </p:cNvPr>
          <p:cNvGrpSpPr/>
          <p:nvPr/>
        </p:nvGrpSpPr>
        <p:grpSpPr>
          <a:xfrm>
            <a:off x="8001554" y="3721948"/>
            <a:ext cx="191077" cy="294349"/>
            <a:chOff x="6776925" y="5734644"/>
            <a:chExt cx="191077" cy="294349"/>
          </a:xfrm>
        </p:grpSpPr>
        <p:sp>
          <p:nvSpPr>
            <p:cNvPr id="2058" name="Freeform: Shape 315">
              <a:extLst>
                <a:ext uri="{FF2B5EF4-FFF2-40B4-BE49-F238E27FC236}">
                  <a16:creationId xmlns:a16="http://schemas.microsoft.com/office/drawing/2014/main" id="{A2102893-F4BC-99D1-E168-D5D076F3AF1A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316">
              <a:extLst>
                <a:ext uri="{FF2B5EF4-FFF2-40B4-BE49-F238E27FC236}">
                  <a16:creationId xmlns:a16="http://schemas.microsoft.com/office/drawing/2014/main" id="{A4AADC34-EA77-BECD-AA45-DA2851F0EC6C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317">
              <a:extLst>
                <a:ext uri="{FF2B5EF4-FFF2-40B4-BE49-F238E27FC236}">
                  <a16:creationId xmlns:a16="http://schemas.microsoft.com/office/drawing/2014/main" id="{7171C218-E1EE-30A2-7E84-1B78EECA3EB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318">
              <a:extLst>
                <a:ext uri="{FF2B5EF4-FFF2-40B4-BE49-F238E27FC236}">
                  <a16:creationId xmlns:a16="http://schemas.microsoft.com/office/drawing/2014/main" id="{70723C63-EAFB-2D91-A04D-C45875ADB8C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0B3B0F8E-DA01-6C71-BC5F-9641FA280366}"/>
              </a:ext>
            </a:extLst>
          </p:cNvPr>
          <p:cNvGrpSpPr/>
          <p:nvPr/>
        </p:nvGrpSpPr>
        <p:grpSpPr>
          <a:xfrm>
            <a:off x="8440467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63" name="Freeform: Shape 315">
              <a:extLst>
                <a:ext uri="{FF2B5EF4-FFF2-40B4-BE49-F238E27FC236}">
                  <a16:creationId xmlns:a16="http://schemas.microsoft.com/office/drawing/2014/main" id="{1564CD46-9C60-3209-977F-A08218526875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316">
              <a:extLst>
                <a:ext uri="{FF2B5EF4-FFF2-40B4-BE49-F238E27FC236}">
                  <a16:creationId xmlns:a16="http://schemas.microsoft.com/office/drawing/2014/main" id="{8E3E85C0-A081-3427-6EFF-FF4D2728C76E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317">
              <a:extLst>
                <a:ext uri="{FF2B5EF4-FFF2-40B4-BE49-F238E27FC236}">
                  <a16:creationId xmlns:a16="http://schemas.microsoft.com/office/drawing/2014/main" id="{8707A041-B209-E972-0FC4-8AC94C9817E0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318">
              <a:extLst>
                <a:ext uri="{FF2B5EF4-FFF2-40B4-BE49-F238E27FC236}">
                  <a16:creationId xmlns:a16="http://schemas.microsoft.com/office/drawing/2014/main" id="{499A9612-B55A-1A36-6825-B090B99EB8F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5693228-5736-08D5-4A87-D1EA410B38C8}"/>
              </a:ext>
            </a:extLst>
          </p:cNvPr>
          <p:cNvGrpSpPr/>
          <p:nvPr/>
        </p:nvGrpSpPr>
        <p:grpSpPr>
          <a:xfrm>
            <a:off x="8440467" y="3721948"/>
            <a:ext cx="191077" cy="294349"/>
            <a:chOff x="6776925" y="5734644"/>
            <a:chExt cx="191077" cy="294349"/>
          </a:xfrm>
        </p:grpSpPr>
        <p:sp>
          <p:nvSpPr>
            <p:cNvPr id="2068" name="Freeform: Shape 315">
              <a:extLst>
                <a:ext uri="{FF2B5EF4-FFF2-40B4-BE49-F238E27FC236}">
                  <a16:creationId xmlns:a16="http://schemas.microsoft.com/office/drawing/2014/main" id="{125FD2B9-AFE7-A5E9-24CA-40DC6250B31E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316">
              <a:extLst>
                <a:ext uri="{FF2B5EF4-FFF2-40B4-BE49-F238E27FC236}">
                  <a16:creationId xmlns:a16="http://schemas.microsoft.com/office/drawing/2014/main" id="{3FF6975B-9AFD-AD2D-A865-46E8ACB7D3C9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317">
              <a:extLst>
                <a:ext uri="{FF2B5EF4-FFF2-40B4-BE49-F238E27FC236}">
                  <a16:creationId xmlns:a16="http://schemas.microsoft.com/office/drawing/2014/main" id="{067272CD-6756-0BB0-04CA-51927F6AF541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318">
              <a:extLst>
                <a:ext uri="{FF2B5EF4-FFF2-40B4-BE49-F238E27FC236}">
                  <a16:creationId xmlns:a16="http://schemas.microsoft.com/office/drawing/2014/main" id="{E5701BF9-F747-0724-E982-4E550EBADA6C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75" name="설명선: 아래쪽 화살표 2074">
            <a:extLst>
              <a:ext uri="{FF2B5EF4-FFF2-40B4-BE49-F238E27FC236}">
                <a16:creationId xmlns:a16="http://schemas.microsoft.com/office/drawing/2014/main" id="{EB67E2DA-5AD7-5A46-8DF1-17B312BD08AE}"/>
              </a:ext>
            </a:extLst>
          </p:cNvPr>
          <p:cNvSpPr/>
          <p:nvPr/>
        </p:nvSpPr>
        <p:spPr>
          <a:xfrm>
            <a:off x="7395721" y="3662598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6" name="Google Shape;1593;p59">
            <a:extLst>
              <a:ext uri="{FF2B5EF4-FFF2-40B4-BE49-F238E27FC236}">
                <a16:creationId xmlns:a16="http://schemas.microsoft.com/office/drawing/2014/main" id="{7BF7F2A9-AFA4-8715-65DD-15E601584C42}"/>
              </a:ext>
            </a:extLst>
          </p:cNvPr>
          <p:cNvSpPr/>
          <p:nvPr/>
        </p:nvSpPr>
        <p:spPr>
          <a:xfrm>
            <a:off x="7443705" y="4480839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oogle Shape;1829;p72">
            <a:extLst>
              <a:ext uri="{FF2B5EF4-FFF2-40B4-BE49-F238E27FC236}">
                <a16:creationId xmlns:a16="http://schemas.microsoft.com/office/drawing/2014/main" id="{9071FD69-0D5E-D531-40F6-605EF28D4A61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4" name="Google Shape;1830;p72">
              <a:extLst>
                <a:ext uri="{FF2B5EF4-FFF2-40B4-BE49-F238E27FC236}">
                  <a16:creationId xmlns:a16="http://schemas.microsoft.com/office/drawing/2014/main" id="{5B079351-1FBB-6300-2165-F2BE8FF76727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831;p72">
              <a:extLst>
                <a:ext uri="{FF2B5EF4-FFF2-40B4-BE49-F238E27FC236}">
                  <a16:creationId xmlns:a16="http://schemas.microsoft.com/office/drawing/2014/main" id="{808D252D-A60A-6A3A-E101-B52EEDB3C651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2;p72">
              <a:extLst>
                <a:ext uri="{FF2B5EF4-FFF2-40B4-BE49-F238E27FC236}">
                  <a16:creationId xmlns:a16="http://schemas.microsoft.com/office/drawing/2014/main" id="{E04D7469-1DA6-58D6-DFFD-3C808A62BB9E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33;p72">
              <a:extLst>
                <a:ext uri="{FF2B5EF4-FFF2-40B4-BE49-F238E27FC236}">
                  <a16:creationId xmlns:a16="http://schemas.microsoft.com/office/drawing/2014/main" id="{693A682B-6A1B-D6C0-FD7D-229A44686B5F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740;p67">
            <a:extLst>
              <a:ext uri="{FF2B5EF4-FFF2-40B4-BE49-F238E27FC236}">
                <a16:creationId xmlns:a16="http://schemas.microsoft.com/office/drawing/2014/main" id="{7549F48D-1CC8-7BAB-C119-42DD2A177280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41;p67">
            <a:extLst>
              <a:ext uri="{FF2B5EF4-FFF2-40B4-BE49-F238E27FC236}">
                <a16:creationId xmlns:a16="http://schemas.microsoft.com/office/drawing/2014/main" id="{0F45143D-D966-EE11-4630-9CB686730848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1742;p67">
            <a:extLst>
              <a:ext uri="{FF2B5EF4-FFF2-40B4-BE49-F238E27FC236}">
                <a16:creationId xmlns:a16="http://schemas.microsoft.com/office/drawing/2014/main" id="{4005D47E-073D-5486-FD1A-DDF9924B9900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1743;p67">
            <a:extLst>
              <a:ext uri="{FF2B5EF4-FFF2-40B4-BE49-F238E27FC236}">
                <a16:creationId xmlns:a16="http://schemas.microsoft.com/office/drawing/2014/main" id="{E56E17E5-6F1A-655E-D7C4-10B456A2A5C1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3" name="Google Shape;1740;p67">
            <a:extLst>
              <a:ext uri="{FF2B5EF4-FFF2-40B4-BE49-F238E27FC236}">
                <a16:creationId xmlns:a16="http://schemas.microsoft.com/office/drawing/2014/main" id="{83F56226-A1AE-BE91-D9EC-26FC9E226B73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1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9"/>
          <p:cNvSpPr/>
          <p:nvPr/>
        </p:nvSpPr>
        <p:spPr>
          <a:xfrm>
            <a:off x="1216834" y="2090394"/>
            <a:ext cx="9758257" cy="345609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2" name="Google Shape;1582;p59"/>
          <p:cNvGrpSpPr/>
          <p:nvPr/>
        </p:nvGrpSpPr>
        <p:grpSpPr>
          <a:xfrm>
            <a:off x="1999764" y="2645175"/>
            <a:ext cx="8193236" cy="2502440"/>
            <a:chOff x="1926332" y="2030271"/>
            <a:chExt cx="8193236" cy="2502440"/>
          </a:xfrm>
        </p:grpSpPr>
        <p:sp>
          <p:nvSpPr>
            <p:cNvPr id="1586" name="Google Shape;1586;p59"/>
            <p:cNvSpPr/>
            <p:nvPr/>
          </p:nvSpPr>
          <p:spPr>
            <a:xfrm rot="10800000" flipH="1">
              <a:off x="1926333" y="2490120"/>
              <a:ext cx="447229" cy="152315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altLang="ko-KR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8" name="Google Shape;1598;p59"/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9"/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9"/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8" name="Google Shape;1597;p59">
            <a:extLst>
              <a:ext uri="{FF2B5EF4-FFF2-40B4-BE49-F238E27FC236}">
                <a16:creationId xmlns:a16="http://schemas.microsoft.com/office/drawing/2014/main" id="{F7E1AB67-6A30-7AF4-C3AF-663754412E21}"/>
              </a:ext>
            </a:extLst>
          </p:cNvPr>
          <p:cNvSpPr/>
          <p:nvPr/>
        </p:nvSpPr>
        <p:spPr>
          <a:xfrm>
            <a:off x="5153853" y="2993682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0;p59">
            <a:extLst>
              <a:ext uri="{FF2B5EF4-FFF2-40B4-BE49-F238E27FC236}">
                <a16:creationId xmlns:a16="http://schemas.microsoft.com/office/drawing/2014/main" id="{28326722-8421-0003-7BCC-AF3E690DD293}"/>
              </a:ext>
            </a:extLst>
          </p:cNvPr>
          <p:cNvSpPr/>
          <p:nvPr/>
        </p:nvSpPr>
        <p:spPr>
          <a:xfrm>
            <a:off x="5534478" y="3105024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0" name="Google Shape;1601;p59">
            <a:extLst>
              <a:ext uri="{FF2B5EF4-FFF2-40B4-BE49-F238E27FC236}">
                <a16:creationId xmlns:a16="http://schemas.microsoft.com/office/drawing/2014/main" id="{D1355AE4-1550-7C93-D778-8BB0D70061D0}"/>
              </a:ext>
            </a:extLst>
          </p:cNvPr>
          <p:cNvSpPr/>
          <p:nvPr/>
        </p:nvSpPr>
        <p:spPr>
          <a:xfrm>
            <a:off x="5707609" y="3557869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603;p59">
            <a:extLst>
              <a:ext uri="{FF2B5EF4-FFF2-40B4-BE49-F238E27FC236}">
                <a16:creationId xmlns:a16="http://schemas.microsoft.com/office/drawing/2014/main" id="{4A718E4C-2CB1-1B4C-09F6-F569013D55E8}"/>
              </a:ext>
            </a:extLst>
          </p:cNvPr>
          <p:cNvSpPr/>
          <p:nvPr/>
        </p:nvSpPr>
        <p:spPr>
          <a:xfrm>
            <a:off x="5729791" y="4010714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5;p59">
            <a:extLst>
              <a:ext uri="{FF2B5EF4-FFF2-40B4-BE49-F238E27FC236}">
                <a16:creationId xmlns:a16="http://schemas.microsoft.com/office/drawing/2014/main" id="{F23A7EFE-61D3-7EAD-04A5-956C88E76EE6}"/>
              </a:ext>
            </a:extLst>
          </p:cNvPr>
          <p:cNvSpPr/>
          <p:nvPr/>
        </p:nvSpPr>
        <p:spPr>
          <a:xfrm>
            <a:off x="5734767" y="4463559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Google Shape;1606;p59">
            <a:extLst>
              <a:ext uri="{FF2B5EF4-FFF2-40B4-BE49-F238E27FC236}">
                <a16:creationId xmlns:a16="http://schemas.microsoft.com/office/drawing/2014/main" id="{72E51BF1-1AC8-91D7-1632-CBE33026A8D8}"/>
              </a:ext>
            </a:extLst>
          </p:cNvPr>
          <p:cNvSpPr/>
          <p:nvPr/>
        </p:nvSpPr>
        <p:spPr>
          <a:xfrm>
            <a:off x="4602882" y="3152118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07;p59">
            <a:extLst>
              <a:ext uri="{FF2B5EF4-FFF2-40B4-BE49-F238E27FC236}">
                <a16:creationId xmlns:a16="http://schemas.microsoft.com/office/drawing/2014/main" id="{4A723509-7BB6-DB46-902F-C30244753A6D}"/>
              </a:ext>
            </a:extLst>
          </p:cNvPr>
          <p:cNvSpPr/>
          <p:nvPr/>
        </p:nvSpPr>
        <p:spPr>
          <a:xfrm flipH="1">
            <a:off x="6444098" y="3152118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6AE4E644-447D-8164-7496-5DF0AA8F1C9F}"/>
              </a:ext>
            </a:extLst>
          </p:cNvPr>
          <p:cNvGrpSpPr/>
          <p:nvPr/>
        </p:nvGrpSpPr>
        <p:grpSpPr>
          <a:xfrm>
            <a:off x="3884976" y="3149033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30" name="Freeform: Shape 307">
              <a:extLst>
                <a:ext uri="{FF2B5EF4-FFF2-40B4-BE49-F238E27FC236}">
                  <a16:creationId xmlns:a16="http://schemas.microsoft.com/office/drawing/2014/main" id="{73AD6F6F-5EB7-609B-09CC-23C052BE402B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8">
              <a:extLst>
                <a:ext uri="{FF2B5EF4-FFF2-40B4-BE49-F238E27FC236}">
                  <a16:creationId xmlns:a16="http://schemas.microsoft.com/office/drawing/2014/main" id="{5F2762C2-AFB6-4FA8-3F64-2A0EC250F958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09">
              <a:extLst>
                <a:ext uri="{FF2B5EF4-FFF2-40B4-BE49-F238E27FC236}">
                  <a16:creationId xmlns:a16="http://schemas.microsoft.com/office/drawing/2014/main" id="{A91CAA21-C43B-A42A-6FC8-270785972916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0">
              <a:extLst>
                <a:ext uri="{FF2B5EF4-FFF2-40B4-BE49-F238E27FC236}">
                  <a16:creationId xmlns:a16="http://schemas.microsoft.com/office/drawing/2014/main" id="{D51A8059-EE84-9C6C-E958-AD157FBC507A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1">
              <a:extLst>
                <a:ext uri="{FF2B5EF4-FFF2-40B4-BE49-F238E27FC236}">
                  <a16:creationId xmlns:a16="http://schemas.microsoft.com/office/drawing/2014/main" id="{AD0D7E33-EB8D-8B67-8C96-71F5AF4C044F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2">
              <a:extLst>
                <a:ext uri="{FF2B5EF4-FFF2-40B4-BE49-F238E27FC236}">
                  <a16:creationId xmlns:a16="http://schemas.microsoft.com/office/drawing/2014/main" id="{2D46D794-3CF4-82BA-070A-6FD103B69287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3">
              <a:extLst>
                <a:ext uri="{FF2B5EF4-FFF2-40B4-BE49-F238E27FC236}">
                  <a16:creationId xmlns:a16="http://schemas.microsoft.com/office/drawing/2014/main" id="{B82D6A08-3D64-E01D-0DED-59F92E926808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4">
              <a:extLst>
                <a:ext uri="{FF2B5EF4-FFF2-40B4-BE49-F238E27FC236}">
                  <a16:creationId xmlns:a16="http://schemas.microsoft.com/office/drawing/2014/main" id="{FA1497CE-FD4E-E02A-E709-45F19492B97C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5">
              <a:extLst>
                <a:ext uri="{FF2B5EF4-FFF2-40B4-BE49-F238E27FC236}">
                  <a16:creationId xmlns:a16="http://schemas.microsoft.com/office/drawing/2014/main" id="{4619B952-5624-549A-FC4D-4BB92421FBF0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6">
              <a:extLst>
                <a:ext uri="{FF2B5EF4-FFF2-40B4-BE49-F238E27FC236}">
                  <a16:creationId xmlns:a16="http://schemas.microsoft.com/office/drawing/2014/main" id="{375B3302-4FD0-CDDB-2BBC-17F8A1048B78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17">
              <a:extLst>
                <a:ext uri="{FF2B5EF4-FFF2-40B4-BE49-F238E27FC236}">
                  <a16:creationId xmlns:a16="http://schemas.microsoft.com/office/drawing/2014/main" id="{7812FDB1-410D-CFBA-A62E-3FFAF5D387BC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18">
              <a:extLst>
                <a:ext uri="{FF2B5EF4-FFF2-40B4-BE49-F238E27FC236}">
                  <a16:creationId xmlns:a16="http://schemas.microsoft.com/office/drawing/2014/main" id="{A5768DB0-749F-F6E3-8FD4-728E1E3756A1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7" name="Google Shape;1591;p59">
            <a:extLst>
              <a:ext uri="{FF2B5EF4-FFF2-40B4-BE49-F238E27FC236}">
                <a16:creationId xmlns:a16="http://schemas.microsoft.com/office/drawing/2014/main" id="{DCBF1AE6-28E5-232F-4DD2-04A5C57E9EDD}"/>
              </a:ext>
            </a:extLst>
          </p:cNvPr>
          <p:cNvSpPr/>
          <p:nvPr/>
        </p:nvSpPr>
        <p:spPr>
          <a:xfrm>
            <a:off x="3326343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18" name="Google Shape;1592;p59">
            <a:extLst>
              <a:ext uri="{FF2B5EF4-FFF2-40B4-BE49-F238E27FC236}">
                <a16:creationId xmlns:a16="http://schemas.microsoft.com/office/drawing/2014/main" id="{25D6F59B-A252-038B-F7FB-1B4A2DC07892}"/>
              </a:ext>
            </a:extLst>
          </p:cNvPr>
          <p:cNvSpPr/>
          <p:nvPr/>
        </p:nvSpPr>
        <p:spPr>
          <a:xfrm>
            <a:off x="3861439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19" name="Google Shape;1593;p59">
            <a:extLst>
              <a:ext uri="{FF2B5EF4-FFF2-40B4-BE49-F238E27FC236}">
                <a16:creationId xmlns:a16="http://schemas.microsoft.com/office/drawing/2014/main" id="{C7F86A0C-7C5F-213B-3387-20C8000BB961}"/>
              </a:ext>
            </a:extLst>
          </p:cNvPr>
          <p:cNvSpPr/>
          <p:nvPr/>
        </p:nvSpPr>
        <p:spPr>
          <a:xfrm>
            <a:off x="3460602" y="4710157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20" name="Google Shape;1591;p59">
            <a:extLst>
              <a:ext uri="{FF2B5EF4-FFF2-40B4-BE49-F238E27FC236}">
                <a16:creationId xmlns:a16="http://schemas.microsoft.com/office/drawing/2014/main" id="{9E839AAB-5BBC-82D0-6570-BA34B50A999A}"/>
              </a:ext>
            </a:extLst>
          </p:cNvPr>
          <p:cNvSpPr/>
          <p:nvPr/>
        </p:nvSpPr>
        <p:spPr>
          <a:xfrm>
            <a:off x="4398487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22" name="왼쪽 중괄호 1621">
            <a:extLst>
              <a:ext uri="{FF2B5EF4-FFF2-40B4-BE49-F238E27FC236}">
                <a16:creationId xmlns:a16="http://schemas.microsoft.com/office/drawing/2014/main" id="{36DD1667-8310-03F9-22E2-980CCFC139AC}"/>
              </a:ext>
            </a:extLst>
          </p:cNvPr>
          <p:cNvSpPr/>
          <p:nvPr/>
        </p:nvSpPr>
        <p:spPr>
          <a:xfrm rot="5400000">
            <a:off x="3901866" y="3003884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4" name="직선 연결선 1623">
            <a:extLst>
              <a:ext uri="{FF2B5EF4-FFF2-40B4-BE49-F238E27FC236}">
                <a16:creationId xmlns:a16="http://schemas.microsoft.com/office/drawing/2014/main" id="{77FA1E7E-9B47-7E4A-335D-DF72B7772167}"/>
              </a:ext>
            </a:extLst>
          </p:cNvPr>
          <p:cNvCxnSpPr>
            <a:cxnSpLocks/>
            <a:stCxn id="1622" idx="1"/>
            <a:endCxn id="1618" idx="0"/>
          </p:cNvCxnSpPr>
          <p:nvPr/>
        </p:nvCxnSpPr>
        <p:spPr>
          <a:xfrm flipH="1">
            <a:off x="4103718" y="3363216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6" name="그룹 1635">
            <a:extLst>
              <a:ext uri="{FF2B5EF4-FFF2-40B4-BE49-F238E27FC236}">
                <a16:creationId xmlns:a16="http://schemas.microsoft.com/office/drawing/2014/main" id="{C5211ECA-5B1A-4823-4F6E-9899BF7F0F2F}"/>
              </a:ext>
            </a:extLst>
          </p:cNvPr>
          <p:cNvGrpSpPr/>
          <p:nvPr/>
        </p:nvGrpSpPr>
        <p:grpSpPr>
          <a:xfrm>
            <a:off x="7560451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1569" name="Freeform: Shape 315">
              <a:extLst>
                <a:ext uri="{FF2B5EF4-FFF2-40B4-BE49-F238E27FC236}">
                  <a16:creationId xmlns:a16="http://schemas.microsoft.com/office/drawing/2014/main" id="{3BA4A525-45D0-3FFF-F07C-7F0884EB0234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316">
              <a:extLst>
                <a:ext uri="{FF2B5EF4-FFF2-40B4-BE49-F238E27FC236}">
                  <a16:creationId xmlns:a16="http://schemas.microsoft.com/office/drawing/2014/main" id="{95DE71A3-F78E-20E8-41EE-C78A8574F64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317">
              <a:extLst>
                <a:ext uri="{FF2B5EF4-FFF2-40B4-BE49-F238E27FC236}">
                  <a16:creationId xmlns:a16="http://schemas.microsoft.com/office/drawing/2014/main" id="{D68A6D23-9BCC-62B9-3811-5959B67E5AB6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318">
              <a:extLst>
                <a:ext uri="{FF2B5EF4-FFF2-40B4-BE49-F238E27FC236}">
                  <a16:creationId xmlns:a16="http://schemas.microsoft.com/office/drawing/2014/main" id="{C016FB27-327C-5A76-1457-FB8B7D7769A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7" name="그룹 1636">
            <a:extLst>
              <a:ext uri="{FF2B5EF4-FFF2-40B4-BE49-F238E27FC236}">
                <a16:creationId xmlns:a16="http://schemas.microsoft.com/office/drawing/2014/main" id="{B75A1237-86B3-5B95-9C9B-2327A600BEE0}"/>
              </a:ext>
            </a:extLst>
          </p:cNvPr>
          <p:cNvGrpSpPr/>
          <p:nvPr/>
        </p:nvGrpSpPr>
        <p:grpSpPr>
          <a:xfrm>
            <a:off x="7560451" y="3721948"/>
            <a:ext cx="191077" cy="294349"/>
            <a:chOff x="6776925" y="5734644"/>
            <a:chExt cx="191077" cy="294349"/>
          </a:xfrm>
        </p:grpSpPr>
        <p:sp>
          <p:nvSpPr>
            <p:cNvPr id="1638" name="Freeform: Shape 315">
              <a:extLst>
                <a:ext uri="{FF2B5EF4-FFF2-40B4-BE49-F238E27FC236}">
                  <a16:creationId xmlns:a16="http://schemas.microsoft.com/office/drawing/2014/main" id="{4FDB67B5-BA4F-9B32-BF80-22BCEA5C1A2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316">
              <a:extLst>
                <a:ext uri="{FF2B5EF4-FFF2-40B4-BE49-F238E27FC236}">
                  <a16:creationId xmlns:a16="http://schemas.microsoft.com/office/drawing/2014/main" id="{FAA0CCF5-FBFF-E4D0-6656-5B8ED603E7B1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317">
              <a:extLst>
                <a:ext uri="{FF2B5EF4-FFF2-40B4-BE49-F238E27FC236}">
                  <a16:creationId xmlns:a16="http://schemas.microsoft.com/office/drawing/2014/main" id="{86816BCF-597D-EEF7-E952-B2E9C644ABE5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318">
              <a:extLst>
                <a:ext uri="{FF2B5EF4-FFF2-40B4-BE49-F238E27FC236}">
                  <a16:creationId xmlns:a16="http://schemas.microsoft.com/office/drawing/2014/main" id="{A15B85D6-F150-3514-243F-7300FB0C052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60963F3E-640F-029F-9DD6-505CE2C9C798}"/>
              </a:ext>
            </a:extLst>
          </p:cNvPr>
          <p:cNvGrpSpPr/>
          <p:nvPr/>
        </p:nvGrpSpPr>
        <p:grpSpPr>
          <a:xfrm>
            <a:off x="8001554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53" name="Freeform: Shape 315">
              <a:extLst>
                <a:ext uri="{FF2B5EF4-FFF2-40B4-BE49-F238E27FC236}">
                  <a16:creationId xmlns:a16="http://schemas.microsoft.com/office/drawing/2014/main" id="{B70B37AB-4FF7-58CF-38A1-2CE2DEC09682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316">
              <a:extLst>
                <a:ext uri="{FF2B5EF4-FFF2-40B4-BE49-F238E27FC236}">
                  <a16:creationId xmlns:a16="http://schemas.microsoft.com/office/drawing/2014/main" id="{B2175AE1-6BA6-080A-96CA-F10BC27B6A0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317">
              <a:extLst>
                <a:ext uri="{FF2B5EF4-FFF2-40B4-BE49-F238E27FC236}">
                  <a16:creationId xmlns:a16="http://schemas.microsoft.com/office/drawing/2014/main" id="{D6F02436-3506-7DE9-F620-35DC5C2CFDD7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318">
              <a:extLst>
                <a:ext uri="{FF2B5EF4-FFF2-40B4-BE49-F238E27FC236}">
                  <a16:creationId xmlns:a16="http://schemas.microsoft.com/office/drawing/2014/main" id="{8953B2CA-9902-BDEF-2B61-91D15F6A2533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3E9ACFAC-640C-1BD2-A655-9FD91E582139}"/>
              </a:ext>
            </a:extLst>
          </p:cNvPr>
          <p:cNvGrpSpPr/>
          <p:nvPr/>
        </p:nvGrpSpPr>
        <p:grpSpPr>
          <a:xfrm>
            <a:off x="8001554" y="3721948"/>
            <a:ext cx="191077" cy="294349"/>
            <a:chOff x="6776925" y="5734644"/>
            <a:chExt cx="191077" cy="294349"/>
          </a:xfrm>
        </p:grpSpPr>
        <p:sp>
          <p:nvSpPr>
            <p:cNvPr id="2058" name="Freeform: Shape 315">
              <a:extLst>
                <a:ext uri="{FF2B5EF4-FFF2-40B4-BE49-F238E27FC236}">
                  <a16:creationId xmlns:a16="http://schemas.microsoft.com/office/drawing/2014/main" id="{A2102893-F4BC-99D1-E168-D5D076F3AF1A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316">
              <a:extLst>
                <a:ext uri="{FF2B5EF4-FFF2-40B4-BE49-F238E27FC236}">
                  <a16:creationId xmlns:a16="http://schemas.microsoft.com/office/drawing/2014/main" id="{A4AADC34-EA77-BECD-AA45-DA2851F0EC6C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317">
              <a:extLst>
                <a:ext uri="{FF2B5EF4-FFF2-40B4-BE49-F238E27FC236}">
                  <a16:creationId xmlns:a16="http://schemas.microsoft.com/office/drawing/2014/main" id="{7171C218-E1EE-30A2-7E84-1B78EECA3EB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318">
              <a:extLst>
                <a:ext uri="{FF2B5EF4-FFF2-40B4-BE49-F238E27FC236}">
                  <a16:creationId xmlns:a16="http://schemas.microsoft.com/office/drawing/2014/main" id="{70723C63-EAFB-2D91-A04D-C45875ADB8C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0B3B0F8E-DA01-6C71-BC5F-9641FA280366}"/>
              </a:ext>
            </a:extLst>
          </p:cNvPr>
          <p:cNvGrpSpPr/>
          <p:nvPr/>
        </p:nvGrpSpPr>
        <p:grpSpPr>
          <a:xfrm>
            <a:off x="8440467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63" name="Freeform: Shape 315">
              <a:extLst>
                <a:ext uri="{FF2B5EF4-FFF2-40B4-BE49-F238E27FC236}">
                  <a16:creationId xmlns:a16="http://schemas.microsoft.com/office/drawing/2014/main" id="{1564CD46-9C60-3209-977F-A08218526875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316">
              <a:extLst>
                <a:ext uri="{FF2B5EF4-FFF2-40B4-BE49-F238E27FC236}">
                  <a16:creationId xmlns:a16="http://schemas.microsoft.com/office/drawing/2014/main" id="{8E3E85C0-A081-3427-6EFF-FF4D2728C76E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317">
              <a:extLst>
                <a:ext uri="{FF2B5EF4-FFF2-40B4-BE49-F238E27FC236}">
                  <a16:creationId xmlns:a16="http://schemas.microsoft.com/office/drawing/2014/main" id="{8707A041-B209-E972-0FC4-8AC94C9817E0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318">
              <a:extLst>
                <a:ext uri="{FF2B5EF4-FFF2-40B4-BE49-F238E27FC236}">
                  <a16:creationId xmlns:a16="http://schemas.microsoft.com/office/drawing/2014/main" id="{499A9612-B55A-1A36-6825-B090B99EB8F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5693228-5736-08D5-4A87-D1EA410B38C8}"/>
              </a:ext>
            </a:extLst>
          </p:cNvPr>
          <p:cNvGrpSpPr/>
          <p:nvPr/>
        </p:nvGrpSpPr>
        <p:grpSpPr>
          <a:xfrm>
            <a:off x="8440467" y="3721948"/>
            <a:ext cx="191077" cy="294349"/>
            <a:chOff x="6776925" y="5734644"/>
            <a:chExt cx="191077" cy="294349"/>
          </a:xfrm>
        </p:grpSpPr>
        <p:sp>
          <p:nvSpPr>
            <p:cNvPr id="2068" name="Freeform: Shape 315">
              <a:extLst>
                <a:ext uri="{FF2B5EF4-FFF2-40B4-BE49-F238E27FC236}">
                  <a16:creationId xmlns:a16="http://schemas.microsoft.com/office/drawing/2014/main" id="{125FD2B9-AFE7-A5E9-24CA-40DC6250B31E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316">
              <a:extLst>
                <a:ext uri="{FF2B5EF4-FFF2-40B4-BE49-F238E27FC236}">
                  <a16:creationId xmlns:a16="http://schemas.microsoft.com/office/drawing/2014/main" id="{3FF6975B-9AFD-AD2D-A865-46E8ACB7D3C9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317">
              <a:extLst>
                <a:ext uri="{FF2B5EF4-FFF2-40B4-BE49-F238E27FC236}">
                  <a16:creationId xmlns:a16="http://schemas.microsoft.com/office/drawing/2014/main" id="{067272CD-6756-0BB0-04CA-51927F6AF541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318">
              <a:extLst>
                <a:ext uri="{FF2B5EF4-FFF2-40B4-BE49-F238E27FC236}">
                  <a16:creationId xmlns:a16="http://schemas.microsoft.com/office/drawing/2014/main" id="{E5701BF9-F747-0724-E982-4E550EBADA6C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75" name="설명선: 아래쪽 화살표 2074">
            <a:extLst>
              <a:ext uri="{FF2B5EF4-FFF2-40B4-BE49-F238E27FC236}">
                <a16:creationId xmlns:a16="http://schemas.microsoft.com/office/drawing/2014/main" id="{EB67E2DA-5AD7-5A46-8DF1-17B312BD08AE}"/>
              </a:ext>
            </a:extLst>
          </p:cNvPr>
          <p:cNvSpPr/>
          <p:nvPr/>
        </p:nvSpPr>
        <p:spPr>
          <a:xfrm>
            <a:off x="7395721" y="3662598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6" name="Google Shape;1593;p59">
            <a:extLst>
              <a:ext uri="{FF2B5EF4-FFF2-40B4-BE49-F238E27FC236}">
                <a16:creationId xmlns:a16="http://schemas.microsoft.com/office/drawing/2014/main" id="{7BF7F2A9-AFA4-8715-65DD-15E601584C42}"/>
              </a:ext>
            </a:extLst>
          </p:cNvPr>
          <p:cNvSpPr/>
          <p:nvPr/>
        </p:nvSpPr>
        <p:spPr>
          <a:xfrm>
            <a:off x="7443705" y="4480839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353925-B09B-D8F1-C2AE-86475E16750B}"/>
              </a:ext>
            </a:extLst>
          </p:cNvPr>
          <p:cNvSpPr/>
          <p:nvPr/>
        </p:nvSpPr>
        <p:spPr>
          <a:xfrm>
            <a:off x="4982147" y="2527300"/>
            <a:ext cx="5818039" cy="2522102"/>
          </a:xfrm>
          <a:prstGeom prst="rect">
            <a:avLst/>
          </a:prstGeom>
          <a:solidFill>
            <a:schemeClr val="bg1">
              <a:alpha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SamsungOneKoreanOTF 400"/>
              <a:cs typeface="+mn-cs"/>
            </a:endParaRPr>
          </a:p>
        </p:txBody>
      </p:sp>
      <p:grpSp>
        <p:nvGrpSpPr>
          <p:cNvPr id="3" name="Google Shape;1829;p72">
            <a:extLst>
              <a:ext uri="{FF2B5EF4-FFF2-40B4-BE49-F238E27FC236}">
                <a16:creationId xmlns:a16="http://schemas.microsoft.com/office/drawing/2014/main" id="{8E526615-92DE-DAD4-F9E0-B291AC1BF82B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4" name="Google Shape;1830;p72">
              <a:extLst>
                <a:ext uri="{FF2B5EF4-FFF2-40B4-BE49-F238E27FC236}">
                  <a16:creationId xmlns:a16="http://schemas.microsoft.com/office/drawing/2014/main" id="{C6006B18-3173-4F09-09F5-E983340C41E9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831;p72">
              <a:extLst>
                <a:ext uri="{FF2B5EF4-FFF2-40B4-BE49-F238E27FC236}">
                  <a16:creationId xmlns:a16="http://schemas.microsoft.com/office/drawing/2014/main" id="{B8694EF6-0FD0-F5ED-75A4-27F11D775403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2;p72">
              <a:extLst>
                <a:ext uri="{FF2B5EF4-FFF2-40B4-BE49-F238E27FC236}">
                  <a16:creationId xmlns:a16="http://schemas.microsoft.com/office/drawing/2014/main" id="{C99292BC-725F-27DA-7106-62D10FA0593C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33;p72">
              <a:extLst>
                <a:ext uri="{FF2B5EF4-FFF2-40B4-BE49-F238E27FC236}">
                  <a16:creationId xmlns:a16="http://schemas.microsoft.com/office/drawing/2014/main" id="{B40A85F5-B55E-808C-6703-143AE1D3661A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740;p67">
            <a:extLst>
              <a:ext uri="{FF2B5EF4-FFF2-40B4-BE49-F238E27FC236}">
                <a16:creationId xmlns:a16="http://schemas.microsoft.com/office/drawing/2014/main" id="{A2FC6796-37C6-9C21-0D78-1649B5074962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41;p67">
            <a:extLst>
              <a:ext uri="{FF2B5EF4-FFF2-40B4-BE49-F238E27FC236}">
                <a16:creationId xmlns:a16="http://schemas.microsoft.com/office/drawing/2014/main" id="{EAAE6539-5D26-0394-E10D-E727C16A4EA7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1742;p67">
            <a:extLst>
              <a:ext uri="{FF2B5EF4-FFF2-40B4-BE49-F238E27FC236}">
                <a16:creationId xmlns:a16="http://schemas.microsoft.com/office/drawing/2014/main" id="{7A4660F3-D03B-E672-E7AD-5DB0632CFC66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1743;p67">
            <a:extLst>
              <a:ext uri="{FF2B5EF4-FFF2-40B4-BE49-F238E27FC236}">
                <a16:creationId xmlns:a16="http://schemas.microsoft.com/office/drawing/2014/main" id="{D879BDD4-D01F-1A78-8B97-C90AF61520FD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3" name="Google Shape;1740;p67">
            <a:extLst>
              <a:ext uri="{FF2B5EF4-FFF2-40B4-BE49-F238E27FC236}">
                <a16:creationId xmlns:a16="http://schemas.microsoft.com/office/drawing/2014/main" id="{C576805C-5B11-F5CC-CC26-F35E72A92A55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69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304057-F041-B049-287E-CE7B3DA168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autoML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pycaret</a:t>
            </a:r>
            <a:r>
              <a:rPr lang="ko-KR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을 통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한</a:t>
            </a:r>
            <a:r>
              <a:rPr lang="ko-KR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최적의 모델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3</a:t>
            </a:r>
            <a:r>
              <a:rPr lang="ko-KR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가지 선택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A22E4D-61B4-403E-1070-10E6E697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9" y="2025085"/>
            <a:ext cx="4924030" cy="2015644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2EA5FE-48BC-AF2F-8B72-EB421E1C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040" y="1242775"/>
            <a:ext cx="4992014" cy="4951261"/>
          </a:xfrm>
          <a:prstGeom prst="rect">
            <a:avLst/>
          </a:prstGeom>
          <a:solidFill>
            <a:schemeClr val="bg1"/>
          </a:solidFill>
          <a:ln w="12700">
            <a:solidFill>
              <a:srgbClr val="B5B5B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6516B5-2320-59A1-290D-6F7411036B6D}"/>
              </a:ext>
            </a:extLst>
          </p:cNvPr>
          <p:cNvSpPr/>
          <p:nvPr/>
        </p:nvSpPr>
        <p:spPr>
          <a:xfrm>
            <a:off x="6543040" y="1569156"/>
            <a:ext cx="4992014" cy="1237544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3269;p118">
            <a:extLst>
              <a:ext uri="{FF2B5EF4-FFF2-40B4-BE49-F238E27FC236}">
                <a16:creationId xmlns:a16="http://schemas.microsoft.com/office/drawing/2014/main" id="{8E83BA3D-7610-F50D-4404-3B28A2DD9385}"/>
              </a:ext>
            </a:extLst>
          </p:cNvPr>
          <p:cNvSpPr/>
          <p:nvPr/>
        </p:nvSpPr>
        <p:spPr>
          <a:xfrm>
            <a:off x="897019" y="4617393"/>
            <a:ext cx="4924030" cy="1470208"/>
          </a:xfrm>
          <a:prstGeom prst="homePlate">
            <a:avLst>
              <a:gd name="adj" fmla="val 0"/>
            </a:avLst>
          </a:prstGeom>
          <a:solidFill>
            <a:srgbClr val="F6F6F6"/>
          </a:solidFill>
          <a:ln w="28575" cap="flat" cmpd="sng">
            <a:solidFill>
              <a:srgbClr val="E90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70;p118">
            <a:extLst>
              <a:ext uri="{FF2B5EF4-FFF2-40B4-BE49-F238E27FC236}">
                <a16:creationId xmlns:a16="http://schemas.microsoft.com/office/drawing/2014/main" id="{7E944A61-10E5-BB35-22FC-3E44E8C10BD5}"/>
              </a:ext>
            </a:extLst>
          </p:cNvPr>
          <p:cNvSpPr/>
          <p:nvPr/>
        </p:nvSpPr>
        <p:spPr>
          <a:xfrm>
            <a:off x="2139366" y="4519069"/>
            <a:ext cx="2264309" cy="19664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2000"/>
              <a:buFont typeface="Arial"/>
              <a:buNone/>
            </a:pPr>
            <a:r>
              <a:rPr lang="en-US" altLang="ko-KR" sz="2000" b="0" u="none" strike="noStrike" cap="none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Model Top 3</a:t>
            </a:r>
            <a:endParaRPr lang="en-US" altLang="ko-KR" sz="1092" b="0" u="none" strike="noStrike" cap="none" dirty="0">
              <a:solidFill>
                <a:srgbClr val="E9006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3316D-85BA-1AFC-051D-9B518D80111B}"/>
              </a:ext>
            </a:extLst>
          </p:cNvPr>
          <p:cNvSpPr txBox="1"/>
          <p:nvPr/>
        </p:nvSpPr>
        <p:spPr>
          <a:xfrm>
            <a:off x="1646224" y="4863049"/>
            <a:ext cx="342562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1</a:t>
            </a:r>
            <a:r>
              <a:rPr lang="en-US" altLang="ko-KR" sz="1600" baseline="30000" dirty="0">
                <a:latin typeface="하나2.0 R" panose="020B0303000000000000" pitchFamily="50" charset="-127"/>
                <a:ea typeface="하나2.0 R" panose="020B0303000000000000" pitchFamily="50" charset="-127"/>
              </a:rPr>
              <a:t>st</a:t>
            </a:r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 Extra Tree Classier</a:t>
            </a:r>
          </a:p>
          <a:p>
            <a:pPr algn="ctr"/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en-US" altLang="ko-KR" sz="1600" baseline="30000" dirty="0">
                <a:latin typeface="하나2.0 R" panose="020B0303000000000000" pitchFamily="50" charset="-127"/>
                <a:ea typeface="하나2.0 R" panose="020B0303000000000000" pitchFamily="50" charset="-127"/>
              </a:rPr>
              <a:t>nd</a:t>
            </a:r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 Random Forest Classifier</a:t>
            </a:r>
          </a:p>
          <a:p>
            <a:pPr algn="ctr"/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3</a:t>
            </a:r>
            <a:r>
              <a:rPr lang="en-US" altLang="ko-KR" sz="1600" baseline="30000" dirty="0">
                <a:latin typeface="하나2.0 R" panose="020B0303000000000000" pitchFamily="50" charset="-127"/>
                <a:ea typeface="하나2.0 R" panose="020B0303000000000000" pitchFamily="50" charset="-127"/>
              </a:rPr>
              <a:t>rd</a:t>
            </a:r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1600" dirty="0" err="1">
                <a:latin typeface="하나2.0 R" panose="020B0303000000000000" pitchFamily="50" charset="-127"/>
                <a:ea typeface="하나2.0 R" panose="020B0303000000000000" pitchFamily="50" charset="-127"/>
              </a:rPr>
              <a:t>Xgboost</a:t>
            </a:r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16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oogle Shape;1829;p72">
            <a:extLst>
              <a:ext uri="{FF2B5EF4-FFF2-40B4-BE49-F238E27FC236}">
                <a16:creationId xmlns:a16="http://schemas.microsoft.com/office/drawing/2014/main" id="{DD3DA18B-50E8-CF8C-6CDA-2D9AA2CFE140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3" name="Google Shape;1830;p72">
              <a:extLst>
                <a:ext uri="{FF2B5EF4-FFF2-40B4-BE49-F238E27FC236}">
                  <a16:creationId xmlns:a16="http://schemas.microsoft.com/office/drawing/2014/main" id="{8485870F-7333-F92D-43BA-121F886F5E61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31;p72">
              <a:extLst>
                <a:ext uri="{FF2B5EF4-FFF2-40B4-BE49-F238E27FC236}">
                  <a16:creationId xmlns:a16="http://schemas.microsoft.com/office/drawing/2014/main" id="{B6A3CE34-E197-FA13-6774-3A5726C1C22F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32;p72">
              <a:extLst>
                <a:ext uri="{FF2B5EF4-FFF2-40B4-BE49-F238E27FC236}">
                  <a16:creationId xmlns:a16="http://schemas.microsoft.com/office/drawing/2014/main" id="{6C84681C-F485-AFC1-DEB6-F1AD542A6AD2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33;p72">
              <a:extLst>
                <a:ext uri="{FF2B5EF4-FFF2-40B4-BE49-F238E27FC236}">
                  <a16:creationId xmlns:a16="http://schemas.microsoft.com/office/drawing/2014/main" id="{C82D1317-B5BA-6604-AA81-9F6A77FEAA03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1740;p67">
            <a:extLst>
              <a:ext uri="{FF2B5EF4-FFF2-40B4-BE49-F238E27FC236}">
                <a16:creationId xmlns:a16="http://schemas.microsoft.com/office/drawing/2014/main" id="{9A5A0037-5A05-CC93-BCE1-4EE6EA0F49A7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741;p67">
            <a:extLst>
              <a:ext uri="{FF2B5EF4-FFF2-40B4-BE49-F238E27FC236}">
                <a16:creationId xmlns:a16="http://schemas.microsoft.com/office/drawing/2014/main" id="{6A9F4DEE-731B-2305-BE8D-86D8624ECAA6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742;p67">
            <a:extLst>
              <a:ext uri="{FF2B5EF4-FFF2-40B4-BE49-F238E27FC236}">
                <a16:creationId xmlns:a16="http://schemas.microsoft.com/office/drawing/2014/main" id="{10D29918-E328-99AD-1FDC-E99C8E5DB121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3" name="Google Shape;1743;p67">
            <a:extLst>
              <a:ext uri="{FF2B5EF4-FFF2-40B4-BE49-F238E27FC236}">
                <a16:creationId xmlns:a16="http://schemas.microsoft.com/office/drawing/2014/main" id="{26D241AF-7002-2135-F092-96975D83CDD0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4" name="Google Shape;1740;p67">
            <a:extLst>
              <a:ext uri="{FF2B5EF4-FFF2-40B4-BE49-F238E27FC236}">
                <a16:creationId xmlns:a16="http://schemas.microsoft.com/office/drawing/2014/main" id="{FBC476C8-BD41-DF0E-B92A-247BFE17C384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57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C42AE-445A-0490-0B9C-E2792955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선택된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가지 모델들을 실제로 구현하여 성능 비교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4C9F00-4FCF-FA7B-6D99-CB6148B0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9" y="1771259"/>
            <a:ext cx="5598622" cy="4443605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EC040A-BD2B-E011-212E-D97F87F4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046" y="2979977"/>
            <a:ext cx="3532909" cy="16587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EFBEDB-F55C-9BF6-18C2-9FB8792C610A}"/>
              </a:ext>
            </a:extLst>
          </p:cNvPr>
          <p:cNvSpPr/>
          <p:nvPr/>
        </p:nvSpPr>
        <p:spPr>
          <a:xfrm>
            <a:off x="7314046" y="3429000"/>
            <a:ext cx="3532909" cy="413215"/>
          </a:xfrm>
          <a:prstGeom prst="rect">
            <a:avLst/>
          </a:prstGeom>
          <a:noFill/>
          <a:ln w="38100">
            <a:solidFill>
              <a:srgbClr val="E9006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oogle Shape;1829;p72">
            <a:extLst>
              <a:ext uri="{FF2B5EF4-FFF2-40B4-BE49-F238E27FC236}">
                <a16:creationId xmlns:a16="http://schemas.microsoft.com/office/drawing/2014/main" id="{E870C2DB-4FC3-DDC7-6214-A28FC21F093F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6" name="Google Shape;1830;p72">
              <a:extLst>
                <a:ext uri="{FF2B5EF4-FFF2-40B4-BE49-F238E27FC236}">
                  <a16:creationId xmlns:a16="http://schemas.microsoft.com/office/drawing/2014/main" id="{B8D88B26-5FE1-335A-8B63-343C44B740CB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1;p72">
              <a:extLst>
                <a:ext uri="{FF2B5EF4-FFF2-40B4-BE49-F238E27FC236}">
                  <a16:creationId xmlns:a16="http://schemas.microsoft.com/office/drawing/2014/main" id="{10A04C18-4B60-F680-3121-698A1AFE16F2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32;p72">
              <a:extLst>
                <a:ext uri="{FF2B5EF4-FFF2-40B4-BE49-F238E27FC236}">
                  <a16:creationId xmlns:a16="http://schemas.microsoft.com/office/drawing/2014/main" id="{F885ABFC-89A6-828E-35C9-7B289D4487E7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33;p72">
              <a:extLst>
                <a:ext uri="{FF2B5EF4-FFF2-40B4-BE49-F238E27FC236}">
                  <a16:creationId xmlns:a16="http://schemas.microsoft.com/office/drawing/2014/main" id="{BC64ADA6-9377-BE32-F6E1-4AEC1B121801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740;p67">
            <a:extLst>
              <a:ext uri="{FF2B5EF4-FFF2-40B4-BE49-F238E27FC236}">
                <a16:creationId xmlns:a16="http://schemas.microsoft.com/office/drawing/2014/main" id="{39DAB645-4719-7683-0AEC-D7D79B2172D5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1741;p67">
            <a:extLst>
              <a:ext uri="{FF2B5EF4-FFF2-40B4-BE49-F238E27FC236}">
                <a16:creationId xmlns:a16="http://schemas.microsoft.com/office/drawing/2014/main" id="{F0F21EAA-8506-2354-DF4E-264FA13F34CD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1742;p67">
            <a:extLst>
              <a:ext uri="{FF2B5EF4-FFF2-40B4-BE49-F238E27FC236}">
                <a16:creationId xmlns:a16="http://schemas.microsoft.com/office/drawing/2014/main" id="{609DC477-6D2C-3F09-F603-131833CB91A1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1743;p67">
            <a:extLst>
              <a:ext uri="{FF2B5EF4-FFF2-40B4-BE49-F238E27FC236}">
                <a16:creationId xmlns:a16="http://schemas.microsoft.com/office/drawing/2014/main" id="{06092FE2-BBAD-E74F-E7E6-EB183AACB66D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Google Shape;1740;p67">
            <a:extLst>
              <a:ext uri="{FF2B5EF4-FFF2-40B4-BE49-F238E27FC236}">
                <a16:creationId xmlns:a16="http://schemas.microsoft.com/office/drawing/2014/main" id="{D7D72E3F-36AA-88E8-FAFC-8A03AC104419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923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42899" y="1318162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랜덤한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분할과 다양성을 활용하여 높은 예측 성능을 갖는 앙상블 기반의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머신러닝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모델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EA221-7788-1A8A-E4C0-654B8DDD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75" y="2306945"/>
            <a:ext cx="5062650" cy="28761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69D0EA-2AAB-4214-E1D5-C1E4E2F64A18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7D8BA-64AE-9692-63D3-24452D90D2E9}"/>
              </a:ext>
            </a:extLst>
          </p:cNvPr>
          <p:cNvSpPr txBox="1"/>
          <p:nvPr/>
        </p:nvSpPr>
        <p:spPr>
          <a:xfrm>
            <a:off x="3048000" y="1707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Extra-Trees</a:t>
            </a:r>
          </a:p>
        </p:txBody>
      </p:sp>
    </p:spTree>
    <p:extLst>
      <p:ext uri="{BB962C8B-B14F-4D97-AF65-F5344CB8AC3E}">
        <p14:creationId xmlns:p14="http://schemas.microsoft.com/office/powerpoint/2010/main" val="322346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7EAF2CD-5BC1-1854-D382-BF720963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모델 최적화를 통한 신용등급 분류 성능 향상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078C9-1A9C-A003-2416-D333A491C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25" y="1810278"/>
            <a:ext cx="3630201" cy="1673049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FE9E5-2BAD-A93D-E0A4-24C03CC069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98" b="16050"/>
          <a:stretch/>
        </p:blipFill>
        <p:spPr>
          <a:xfrm>
            <a:off x="1681526" y="3622412"/>
            <a:ext cx="3630201" cy="594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115047-7851-1F67-0447-AC18DC6DA3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62"/>
          <a:stretch/>
        </p:blipFill>
        <p:spPr>
          <a:xfrm>
            <a:off x="2061367" y="4770954"/>
            <a:ext cx="2822612" cy="1685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8E33C7-D788-0800-8028-312480B8B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278" y="2183522"/>
            <a:ext cx="5005659" cy="422119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05F16-AEFE-212A-9473-216CFCD50459}"/>
              </a:ext>
            </a:extLst>
          </p:cNvPr>
          <p:cNvSpPr/>
          <p:nvPr/>
        </p:nvSpPr>
        <p:spPr>
          <a:xfrm>
            <a:off x="1681525" y="3916124"/>
            <a:ext cx="3630201" cy="300889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73F282-879B-0C74-8FF0-944DCF7A4CA5}"/>
              </a:ext>
            </a:extLst>
          </p:cNvPr>
          <p:cNvGrpSpPr/>
          <p:nvPr/>
        </p:nvGrpSpPr>
        <p:grpSpPr>
          <a:xfrm>
            <a:off x="6771504" y="1762722"/>
            <a:ext cx="5000433" cy="388254"/>
            <a:chOff x="7115035" y="601415"/>
            <a:chExt cx="3739896" cy="38825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B0A558-38C6-7BFD-8597-00F068761118}"/>
                </a:ext>
              </a:extLst>
            </p:cNvPr>
            <p:cNvSpPr/>
            <p:nvPr/>
          </p:nvSpPr>
          <p:spPr>
            <a:xfrm flipV="1">
              <a:off x="7115035" y="943950"/>
              <a:ext cx="3739896" cy="45719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E21C37-0BAE-BBDF-6543-CC1ED678CDB8}"/>
                </a:ext>
              </a:extLst>
            </p:cNvPr>
            <p:cNvSpPr/>
            <p:nvPr/>
          </p:nvSpPr>
          <p:spPr>
            <a:xfrm>
              <a:off x="7115035" y="601415"/>
              <a:ext cx="3739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485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</a:rPr>
                <a:t>Classification Report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DB66AA-02DA-8E2D-4009-36F85A08B38A}"/>
              </a:ext>
            </a:extLst>
          </p:cNvPr>
          <p:cNvGrpSpPr/>
          <p:nvPr/>
        </p:nvGrpSpPr>
        <p:grpSpPr>
          <a:xfrm>
            <a:off x="1920236" y="4356098"/>
            <a:ext cx="3104874" cy="371476"/>
            <a:chOff x="6682838" y="659231"/>
            <a:chExt cx="3739896" cy="37147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FD3A3D-9FC1-1A53-1470-435C79349BAF}"/>
                </a:ext>
              </a:extLst>
            </p:cNvPr>
            <p:cNvSpPr/>
            <p:nvPr/>
          </p:nvSpPr>
          <p:spPr>
            <a:xfrm>
              <a:off x="6852834" y="984988"/>
              <a:ext cx="3399905" cy="45719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3D3D416-8577-3D9B-0E90-A4CBB6AE461E}"/>
                </a:ext>
              </a:extLst>
            </p:cNvPr>
            <p:cNvSpPr/>
            <p:nvPr/>
          </p:nvSpPr>
          <p:spPr>
            <a:xfrm>
              <a:off x="6682838" y="659231"/>
              <a:ext cx="37398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</a:rPr>
                <a:t>Confusion Matrix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8485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738EBF-C74E-3B4E-EDC2-E21382B9D56F}"/>
              </a:ext>
            </a:extLst>
          </p:cNvPr>
          <p:cNvSpPr/>
          <p:nvPr/>
        </p:nvSpPr>
        <p:spPr>
          <a:xfrm>
            <a:off x="6766278" y="5602147"/>
            <a:ext cx="4183373" cy="289367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oogle Shape;1829;p72">
            <a:extLst>
              <a:ext uri="{FF2B5EF4-FFF2-40B4-BE49-F238E27FC236}">
                <a16:creationId xmlns:a16="http://schemas.microsoft.com/office/drawing/2014/main" id="{D013C6B7-4F92-AB85-916F-E3CC4DB13405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33" name="Google Shape;1830;p72">
              <a:extLst>
                <a:ext uri="{FF2B5EF4-FFF2-40B4-BE49-F238E27FC236}">
                  <a16:creationId xmlns:a16="http://schemas.microsoft.com/office/drawing/2014/main" id="{759482F0-F45D-0BCD-D3AF-E3D7A7EB8C92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31;p72">
              <a:extLst>
                <a:ext uri="{FF2B5EF4-FFF2-40B4-BE49-F238E27FC236}">
                  <a16:creationId xmlns:a16="http://schemas.microsoft.com/office/drawing/2014/main" id="{DFB11C4C-89C2-45A8-A0EE-A6738F97235E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32;p72">
              <a:extLst>
                <a:ext uri="{FF2B5EF4-FFF2-40B4-BE49-F238E27FC236}">
                  <a16:creationId xmlns:a16="http://schemas.microsoft.com/office/drawing/2014/main" id="{A7F6F1C6-F519-F37D-E4BE-1D2577CF2319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33;p72">
              <a:extLst>
                <a:ext uri="{FF2B5EF4-FFF2-40B4-BE49-F238E27FC236}">
                  <a16:creationId xmlns:a16="http://schemas.microsoft.com/office/drawing/2014/main" id="{F2602780-616A-2299-F760-11B4163BB9B2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1740;p67">
            <a:extLst>
              <a:ext uri="{FF2B5EF4-FFF2-40B4-BE49-F238E27FC236}">
                <a16:creationId xmlns:a16="http://schemas.microsoft.com/office/drawing/2014/main" id="{C49EA37C-D208-033E-7DE0-EDFED2D4395D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8" name="Google Shape;1741;p67">
            <a:extLst>
              <a:ext uri="{FF2B5EF4-FFF2-40B4-BE49-F238E27FC236}">
                <a16:creationId xmlns:a16="http://schemas.microsoft.com/office/drawing/2014/main" id="{06DC9C97-DFAD-188F-4386-DE30F001B99F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9" name="Google Shape;1742;p67">
            <a:extLst>
              <a:ext uri="{FF2B5EF4-FFF2-40B4-BE49-F238E27FC236}">
                <a16:creationId xmlns:a16="http://schemas.microsoft.com/office/drawing/2014/main" id="{68953AF0-C619-EFC1-4DB9-263F3CB5469F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0" name="Google Shape;1743;p67">
            <a:extLst>
              <a:ext uri="{FF2B5EF4-FFF2-40B4-BE49-F238E27FC236}">
                <a16:creationId xmlns:a16="http://schemas.microsoft.com/office/drawing/2014/main" id="{C8C02565-94CC-3DE4-3F5A-6DE57F54EDF1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1" name="Google Shape;1740;p67">
            <a:extLst>
              <a:ext uri="{FF2B5EF4-FFF2-40B4-BE49-F238E27FC236}">
                <a16:creationId xmlns:a16="http://schemas.microsoft.com/office/drawing/2014/main" id="{2470263B-5D12-61A9-F506-B114CEFF5E4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46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01.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03. </a:t>
            </a:r>
            <a:r>
              <a:rPr lang="ko-KR" altLang="en-US" dirty="0"/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233E7-C1B5-A64D-D48E-BFFA079F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12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BA49B-CCB3-F7B8-1FEA-8D8B3A944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480" y="1278944"/>
            <a:ext cx="4609040" cy="4276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E230D4-E74D-97D4-0A98-819D8F47599B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129B6-3DB4-038E-952F-7196E439DFF9}"/>
              </a:ext>
            </a:extLst>
          </p:cNvPr>
          <p:cNvSpPr txBox="1"/>
          <p:nvPr/>
        </p:nvSpPr>
        <p:spPr>
          <a:xfrm>
            <a:off x="3048000" y="1707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93566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모델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SHAP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은 모델의 예측에 개별 변수가 얼마나 기여하는지를 설명해주는 라이브러리로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변수 중요도를 확인하는 데 사용됨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BA18F1-1ED4-4B62-13A0-34913D2A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64" y="2953779"/>
            <a:ext cx="3738945" cy="2199380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481FFF-2D2B-A4C8-077E-24531F69A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14" y="2326662"/>
            <a:ext cx="7145324" cy="3453614"/>
          </a:xfrm>
          <a:prstGeom prst="rect">
            <a:avLst/>
          </a:prstGeom>
          <a:ln w="19050">
            <a:solidFill>
              <a:srgbClr val="E9006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8AE3F-0A5B-EF8B-A8B8-670DA9B6D143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D4C98-16CA-1177-2362-2A94F203BBD3}"/>
              </a:ext>
            </a:extLst>
          </p:cNvPr>
          <p:cNvSpPr txBox="1"/>
          <p:nvPr/>
        </p:nvSpPr>
        <p:spPr>
          <a:xfrm>
            <a:off x="3048000" y="17070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Feature Selection 1_ SHAP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315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CD0F925-3879-8D1B-45D8-44DCEE54CC12}"/>
              </a:ext>
            </a:extLst>
          </p:cNvPr>
          <p:cNvSpPr/>
          <p:nvPr/>
        </p:nvSpPr>
        <p:spPr>
          <a:xfrm>
            <a:off x="0" y="761834"/>
            <a:ext cx="12192000" cy="6096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8AE3F-0A5B-EF8B-A8B8-670DA9B6D143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D4C98-16CA-1177-2362-2A94F203BBD3}"/>
              </a:ext>
            </a:extLst>
          </p:cNvPr>
          <p:cNvSpPr txBox="1"/>
          <p:nvPr/>
        </p:nvSpPr>
        <p:spPr>
          <a:xfrm>
            <a:off x="2039112" y="170708"/>
            <a:ext cx="811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Feature Selection 2_ </a:t>
            </a:r>
            <a:r>
              <a:rPr lang="en-US" altLang="ko-KR" sz="2800" dirty="0" err="1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SelectFromModel</a:t>
            </a:r>
            <a:endParaRPr lang="en-US" altLang="ko-KR" sz="2800" dirty="0">
              <a:solidFill>
                <a:srgbClr val="FFFFFF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951F6-237C-049B-7928-81DD1C676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1537346"/>
            <a:ext cx="4752521" cy="1849742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0C3627-1B40-EC6C-AD80-85114999D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756" y="3809916"/>
            <a:ext cx="6762480" cy="2206840"/>
          </a:xfrm>
          <a:prstGeom prst="rect">
            <a:avLst/>
          </a:prstGeom>
          <a:ln w="19050">
            <a:solidFill>
              <a:srgbClr val="E90061"/>
            </a:solidFill>
          </a:ln>
        </p:spPr>
      </p:pic>
    </p:spTree>
    <p:extLst>
      <p:ext uri="{BB962C8B-B14F-4D97-AF65-F5344CB8AC3E}">
        <p14:creationId xmlns:p14="http://schemas.microsoft.com/office/powerpoint/2010/main" val="2478718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1EEEFC0-DDFE-935C-78BE-FED11823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F22AE3-7643-79EA-4A3A-32BE4E05F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69" y="2356935"/>
            <a:ext cx="4093714" cy="329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66B12C-BC88-7B8F-9747-7BDBE08CA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551" y="2259720"/>
            <a:ext cx="4139373" cy="3490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8AEF9A-3B41-FD8A-E7D9-B339A8B8B08E}"/>
              </a:ext>
            </a:extLst>
          </p:cNvPr>
          <p:cNvSpPr txBox="1"/>
          <p:nvPr/>
        </p:nvSpPr>
        <p:spPr>
          <a:xfrm>
            <a:off x="296092" y="1204828"/>
            <a:ext cx="5799908" cy="338554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sym typeface="Arial"/>
              </a:rPr>
              <a:t>Feature Selection </a:t>
            </a:r>
            <a:r>
              <a:rPr lang="ko-KR" altLang="en-US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sym typeface="Arial"/>
              </a:rPr>
              <a:t>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923A59-548A-5D65-A6C0-DF009557BC82}"/>
              </a:ext>
            </a:extLst>
          </p:cNvPr>
          <p:cNvSpPr txBox="1"/>
          <p:nvPr/>
        </p:nvSpPr>
        <p:spPr>
          <a:xfrm>
            <a:off x="6096000" y="1204828"/>
            <a:ext cx="5591172" cy="338554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sym typeface="Arial"/>
              </a:rPr>
              <a:t>Feature Selection </a:t>
            </a:r>
            <a:r>
              <a:rPr lang="ko-KR" altLang="en-US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sym typeface="Arial"/>
              </a:rPr>
              <a:t>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905DF-CFB5-F221-A759-92975EACA5D1}"/>
              </a:ext>
            </a:extLst>
          </p:cNvPr>
          <p:cNvSpPr/>
          <p:nvPr/>
        </p:nvSpPr>
        <p:spPr>
          <a:xfrm>
            <a:off x="6799069" y="4978400"/>
            <a:ext cx="3360931" cy="264160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0959EE-9819-5334-39DF-15D3E8861853}"/>
              </a:ext>
            </a:extLst>
          </p:cNvPr>
          <p:cNvSpPr/>
          <p:nvPr/>
        </p:nvSpPr>
        <p:spPr>
          <a:xfrm>
            <a:off x="935027" y="5100320"/>
            <a:ext cx="3454094" cy="233680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00A2D04-F62A-61B4-13E9-1AAB56B6CF72}"/>
              </a:ext>
            </a:extLst>
          </p:cNvPr>
          <p:cNvSpPr/>
          <p:nvPr/>
        </p:nvSpPr>
        <p:spPr>
          <a:xfrm>
            <a:off x="5802845" y="3195735"/>
            <a:ext cx="586310" cy="466531"/>
          </a:xfrm>
          <a:prstGeom prst="rightArrow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1829;p72">
            <a:extLst>
              <a:ext uri="{FF2B5EF4-FFF2-40B4-BE49-F238E27FC236}">
                <a16:creationId xmlns:a16="http://schemas.microsoft.com/office/drawing/2014/main" id="{43075F22-58E3-DF2F-558E-C3E0D7620CD2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6" name="Google Shape;1830;p72">
              <a:extLst>
                <a:ext uri="{FF2B5EF4-FFF2-40B4-BE49-F238E27FC236}">
                  <a16:creationId xmlns:a16="http://schemas.microsoft.com/office/drawing/2014/main" id="{2C6C4626-4AFD-EEC2-5309-DA340AF40B66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31;p72">
              <a:extLst>
                <a:ext uri="{FF2B5EF4-FFF2-40B4-BE49-F238E27FC236}">
                  <a16:creationId xmlns:a16="http://schemas.microsoft.com/office/drawing/2014/main" id="{4F37FC60-6875-1738-FC40-FB58EC87762A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32;p72">
              <a:extLst>
                <a:ext uri="{FF2B5EF4-FFF2-40B4-BE49-F238E27FC236}">
                  <a16:creationId xmlns:a16="http://schemas.microsoft.com/office/drawing/2014/main" id="{E799F22C-F924-60E1-C331-CADF9F7253CB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33;p72">
              <a:extLst>
                <a:ext uri="{FF2B5EF4-FFF2-40B4-BE49-F238E27FC236}">
                  <a16:creationId xmlns:a16="http://schemas.microsoft.com/office/drawing/2014/main" id="{EE4C5374-14C2-BA08-B929-B8F6C10D2E7A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1740;p67">
            <a:extLst>
              <a:ext uri="{FF2B5EF4-FFF2-40B4-BE49-F238E27FC236}">
                <a16:creationId xmlns:a16="http://schemas.microsoft.com/office/drawing/2014/main" id="{E3DC3F46-0516-D498-8F6E-142F04193663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1" name="Google Shape;1741;p67">
            <a:extLst>
              <a:ext uri="{FF2B5EF4-FFF2-40B4-BE49-F238E27FC236}">
                <a16:creationId xmlns:a16="http://schemas.microsoft.com/office/drawing/2014/main" id="{2547EA76-2F87-157F-C35B-35ECAD414A12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2" name="Google Shape;1742;p67">
            <a:extLst>
              <a:ext uri="{FF2B5EF4-FFF2-40B4-BE49-F238E27FC236}">
                <a16:creationId xmlns:a16="http://schemas.microsoft.com/office/drawing/2014/main" id="{14524F9F-D8AD-9E26-8ECC-A2FED59C7FBE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3" name="Google Shape;1743;p67">
            <a:extLst>
              <a:ext uri="{FF2B5EF4-FFF2-40B4-BE49-F238E27FC236}">
                <a16:creationId xmlns:a16="http://schemas.microsoft.com/office/drawing/2014/main" id="{ED6616E8-49D4-EA86-7446-C722D8E8F963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Google Shape;1740;p67">
            <a:extLst>
              <a:ext uri="{FF2B5EF4-FFF2-40B4-BE49-F238E27FC236}">
                <a16:creationId xmlns:a16="http://schemas.microsoft.com/office/drawing/2014/main" id="{4D4CCD3B-BCBF-71A2-4991-2E6CF1626022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4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Optuna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 사용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, 2. </a:t>
            </a: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autoML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pycaret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8AE3F-0A5B-EF8B-A8B8-670DA9B6D143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D4C98-16CA-1177-2362-2A94F203BBD3}"/>
              </a:ext>
            </a:extLst>
          </p:cNvPr>
          <p:cNvSpPr txBox="1"/>
          <p:nvPr/>
        </p:nvSpPr>
        <p:spPr>
          <a:xfrm>
            <a:off x="2039112" y="170708"/>
            <a:ext cx="811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하이퍼파라미터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튜닝</a:t>
            </a:r>
            <a:endParaRPr lang="en-US" altLang="ko-KR" sz="2800" dirty="0">
              <a:solidFill>
                <a:srgbClr val="FFFFFF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9E5E86-16EC-A1C4-BD7C-FD6EB0F4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688" y="4946315"/>
            <a:ext cx="6001280" cy="1423697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E26335-CF77-D8B1-7E7E-66CA4F04B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406" y="1801123"/>
            <a:ext cx="5237845" cy="1627877"/>
          </a:xfrm>
          <a:prstGeom prst="rect">
            <a:avLst/>
          </a:prstGeom>
          <a:ln w="12700">
            <a:solidFill>
              <a:srgbClr val="E9006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83BFEC-CFF0-5072-F1AF-366D20DEC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689" y="3684441"/>
            <a:ext cx="4999278" cy="398924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4E48CE4-DF02-D92D-E017-E45D708595B3}"/>
              </a:ext>
            </a:extLst>
          </p:cNvPr>
          <p:cNvSpPr/>
          <p:nvPr/>
        </p:nvSpPr>
        <p:spPr>
          <a:xfrm>
            <a:off x="5466317" y="4252556"/>
            <a:ext cx="572022" cy="548706"/>
          </a:xfrm>
          <a:prstGeom prst="downArrow">
            <a:avLst/>
          </a:prstGeom>
          <a:solidFill>
            <a:srgbClr val="E9006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9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ED2A8-BD59-ABB6-98C5-D72E10B38BEF}"/>
              </a:ext>
            </a:extLst>
          </p:cNvPr>
          <p:cNvSpPr txBox="1"/>
          <p:nvPr/>
        </p:nvSpPr>
        <p:spPr>
          <a:xfrm>
            <a:off x="296092" y="984909"/>
            <a:ext cx="5799908" cy="338554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Test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0384-AD01-D74E-521D-14328214AF0A}"/>
              </a:ext>
            </a:extLst>
          </p:cNvPr>
          <p:cNvSpPr txBox="1"/>
          <p:nvPr/>
        </p:nvSpPr>
        <p:spPr>
          <a:xfrm>
            <a:off x="6096000" y="984909"/>
            <a:ext cx="5591172" cy="338554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K-fold – 10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CAA4F9-4B7E-2377-6B10-9B11ACD8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93" y="1608588"/>
            <a:ext cx="4740051" cy="3193057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E36310-398D-DD95-34B0-B072817F3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665" y="1581921"/>
            <a:ext cx="5105842" cy="3833192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5FAC55-6CAA-7F31-8ECC-ADE2ABAB3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11" b="21441"/>
          <a:stretch/>
        </p:blipFill>
        <p:spPr>
          <a:xfrm>
            <a:off x="6381645" y="5785105"/>
            <a:ext cx="5062862" cy="338554"/>
          </a:xfrm>
          <a:prstGeom prst="rect">
            <a:avLst/>
          </a:prstGeom>
          <a:ln w="19050">
            <a:solidFill>
              <a:srgbClr val="E9006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B13D8C-344D-9682-F580-547050320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004" y="4956114"/>
            <a:ext cx="2111738" cy="484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616C4A-22FF-73DF-65A8-B3040E2795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5" t="4707" r="7227" b="15192"/>
          <a:stretch/>
        </p:blipFill>
        <p:spPr>
          <a:xfrm>
            <a:off x="1722593" y="5907459"/>
            <a:ext cx="2448560" cy="5847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B4F9454-1C9E-D3E7-98F7-0A68A54DD9A6}"/>
              </a:ext>
            </a:extLst>
          </p:cNvPr>
          <p:cNvSpPr/>
          <p:nvPr/>
        </p:nvSpPr>
        <p:spPr>
          <a:xfrm>
            <a:off x="2822935" y="5569583"/>
            <a:ext cx="247876" cy="250500"/>
          </a:xfrm>
          <a:prstGeom prst="downArrow">
            <a:avLst/>
          </a:prstGeom>
          <a:solidFill>
            <a:srgbClr val="E90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14471D-9F3B-1C6F-A465-7E19053AEA7A}"/>
              </a:ext>
            </a:extLst>
          </p:cNvPr>
          <p:cNvSpPr/>
          <p:nvPr/>
        </p:nvSpPr>
        <p:spPr>
          <a:xfrm>
            <a:off x="1722593" y="6212304"/>
            <a:ext cx="2448560" cy="279935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oogle Shape;1829;p72">
            <a:extLst>
              <a:ext uri="{FF2B5EF4-FFF2-40B4-BE49-F238E27FC236}">
                <a16:creationId xmlns:a16="http://schemas.microsoft.com/office/drawing/2014/main" id="{51A782A4-CF73-6597-685A-EE165F4B8FEA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0" name="Google Shape;1830;p72">
              <a:extLst>
                <a:ext uri="{FF2B5EF4-FFF2-40B4-BE49-F238E27FC236}">
                  <a16:creationId xmlns:a16="http://schemas.microsoft.com/office/drawing/2014/main" id="{AA0441D2-104D-41CE-8680-604AD4B72955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31;p72">
              <a:extLst>
                <a:ext uri="{FF2B5EF4-FFF2-40B4-BE49-F238E27FC236}">
                  <a16:creationId xmlns:a16="http://schemas.microsoft.com/office/drawing/2014/main" id="{B042E5F0-F651-913E-E806-2A3412DB3305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32;p72">
              <a:extLst>
                <a:ext uri="{FF2B5EF4-FFF2-40B4-BE49-F238E27FC236}">
                  <a16:creationId xmlns:a16="http://schemas.microsoft.com/office/drawing/2014/main" id="{6014A80C-9C7B-7292-0108-830B299F9EE0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33;p72">
              <a:extLst>
                <a:ext uri="{FF2B5EF4-FFF2-40B4-BE49-F238E27FC236}">
                  <a16:creationId xmlns:a16="http://schemas.microsoft.com/office/drawing/2014/main" id="{F69221E0-ACF2-BA3F-2414-502BCDC43E55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740;p67">
            <a:extLst>
              <a:ext uri="{FF2B5EF4-FFF2-40B4-BE49-F238E27FC236}">
                <a16:creationId xmlns:a16="http://schemas.microsoft.com/office/drawing/2014/main" id="{5FD0786F-B3C6-F94F-C363-203867E12846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5" name="Google Shape;1741;p67">
            <a:extLst>
              <a:ext uri="{FF2B5EF4-FFF2-40B4-BE49-F238E27FC236}">
                <a16:creationId xmlns:a16="http://schemas.microsoft.com/office/drawing/2014/main" id="{A4C5F4F2-8628-C811-523C-491AEB2BF062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6" name="Google Shape;1742;p67">
            <a:extLst>
              <a:ext uri="{FF2B5EF4-FFF2-40B4-BE49-F238E27FC236}">
                <a16:creationId xmlns:a16="http://schemas.microsoft.com/office/drawing/2014/main" id="{12FD9E07-D676-CDD7-04E2-C5519035D539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7" name="Google Shape;1743;p67">
            <a:extLst>
              <a:ext uri="{FF2B5EF4-FFF2-40B4-BE49-F238E27FC236}">
                <a16:creationId xmlns:a16="http://schemas.microsoft.com/office/drawing/2014/main" id="{B9AD4CD4-9F25-C596-1B17-22A8F35C7425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Google Shape;1740;p67">
            <a:extLst>
              <a:ext uri="{FF2B5EF4-FFF2-40B4-BE49-F238E27FC236}">
                <a16:creationId xmlns:a16="http://schemas.microsoft.com/office/drawing/2014/main" id="{53D7BA03-FA26-4864-3391-92DA01DE1D55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0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509EF44-C671-1AD9-4FD6-3B0C27CF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337581-3EC8-9DE1-F756-0E0D848D6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83357" y="1232836"/>
            <a:ext cx="5730246" cy="1477328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35EBA-E6AF-9D91-B2C6-E9D40194F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755" y="2144464"/>
            <a:ext cx="2703507" cy="1787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CC4C74-81AD-4181-1738-3363E37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423" y="2331446"/>
            <a:ext cx="5604661" cy="1444227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48757E-8798-B501-BEC8-B95D1A116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930" y="2159776"/>
            <a:ext cx="4491429" cy="3400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5D0F01-F74A-20C0-3F57-A27AB8576FF9}"/>
              </a:ext>
            </a:extLst>
          </p:cNvPr>
          <p:cNvSpPr/>
          <p:nvPr/>
        </p:nvSpPr>
        <p:spPr>
          <a:xfrm>
            <a:off x="6503930" y="4840560"/>
            <a:ext cx="3571375" cy="278335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oogle Shape;1829;p72">
            <a:extLst>
              <a:ext uri="{FF2B5EF4-FFF2-40B4-BE49-F238E27FC236}">
                <a16:creationId xmlns:a16="http://schemas.microsoft.com/office/drawing/2014/main" id="{AE950EF4-AB7F-7A90-EB97-825F03AEAA4F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4" name="Google Shape;1830;p72">
              <a:extLst>
                <a:ext uri="{FF2B5EF4-FFF2-40B4-BE49-F238E27FC236}">
                  <a16:creationId xmlns:a16="http://schemas.microsoft.com/office/drawing/2014/main" id="{5DB0D438-30B3-6F23-2D0D-76DEBA99B31F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31;p72">
              <a:extLst>
                <a:ext uri="{FF2B5EF4-FFF2-40B4-BE49-F238E27FC236}">
                  <a16:creationId xmlns:a16="http://schemas.microsoft.com/office/drawing/2014/main" id="{3739330E-3539-8B24-E1F8-F25F0F13A3FC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32;p72">
              <a:extLst>
                <a:ext uri="{FF2B5EF4-FFF2-40B4-BE49-F238E27FC236}">
                  <a16:creationId xmlns:a16="http://schemas.microsoft.com/office/drawing/2014/main" id="{2D7490FB-5E0A-8141-EB10-48DB05BCAC7B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33;p72">
              <a:extLst>
                <a:ext uri="{FF2B5EF4-FFF2-40B4-BE49-F238E27FC236}">
                  <a16:creationId xmlns:a16="http://schemas.microsoft.com/office/drawing/2014/main" id="{2D4F15BA-D523-F639-5BC9-F28A59E137DE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1740;p67">
            <a:extLst>
              <a:ext uri="{FF2B5EF4-FFF2-40B4-BE49-F238E27FC236}">
                <a16:creationId xmlns:a16="http://schemas.microsoft.com/office/drawing/2014/main" id="{78D2093B-0EFD-F8A3-A2FB-543230C8199F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9" name="Google Shape;1741;p67">
            <a:extLst>
              <a:ext uri="{FF2B5EF4-FFF2-40B4-BE49-F238E27FC236}">
                <a16:creationId xmlns:a16="http://schemas.microsoft.com/office/drawing/2014/main" id="{03E84B28-67A6-D6CD-C424-320C9CF5CE4D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0" name="Google Shape;1742;p67">
            <a:extLst>
              <a:ext uri="{FF2B5EF4-FFF2-40B4-BE49-F238E27FC236}">
                <a16:creationId xmlns:a16="http://schemas.microsoft.com/office/drawing/2014/main" id="{CB3243E3-DFE4-79D9-8BE1-4878CBFB84E4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1" name="Google Shape;1743;p67">
            <a:extLst>
              <a:ext uri="{FF2B5EF4-FFF2-40B4-BE49-F238E27FC236}">
                <a16:creationId xmlns:a16="http://schemas.microsoft.com/office/drawing/2014/main" id="{93C4ED5E-C2CD-37AF-46DB-27B7DA3B5044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2" name="Google Shape;1740;p67">
            <a:extLst>
              <a:ext uri="{FF2B5EF4-FFF2-40B4-BE49-F238E27FC236}">
                <a16:creationId xmlns:a16="http://schemas.microsoft.com/office/drawing/2014/main" id="{6235CF33-2052-1768-4378-37509FFB6BB8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34D2A79-1DFA-9C62-25FF-05B59463AD03}"/>
              </a:ext>
            </a:extLst>
          </p:cNvPr>
          <p:cNvGrpSpPr/>
          <p:nvPr/>
        </p:nvGrpSpPr>
        <p:grpSpPr>
          <a:xfrm>
            <a:off x="6535656" y="1572584"/>
            <a:ext cx="4438323" cy="433974"/>
            <a:chOff x="7115035" y="601415"/>
            <a:chExt cx="3739896" cy="4339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BD937E1-F168-DF23-BAF5-B95313229A6A}"/>
                </a:ext>
              </a:extLst>
            </p:cNvPr>
            <p:cNvSpPr/>
            <p:nvPr/>
          </p:nvSpPr>
          <p:spPr>
            <a:xfrm>
              <a:off x="7115035" y="963389"/>
              <a:ext cx="3739896" cy="72000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40EAE5-4609-624C-9D86-5B4C0609E77B}"/>
                </a:ext>
              </a:extLst>
            </p:cNvPr>
            <p:cNvSpPr/>
            <p:nvPr/>
          </p:nvSpPr>
          <p:spPr>
            <a:xfrm>
              <a:off x="7115035" y="601415"/>
              <a:ext cx="3739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485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</a:rPr>
                <a:t>Classification</a:t>
              </a:r>
              <a:r>
                <a:rPr lang="en-US" altLang="ko-KR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</a:rPr>
                <a:t> R</a:t>
              </a:r>
              <a:r>
                <a:rPr kumimoji="0" lang="en-US" altLang="ko-KR" sz="18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485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</a:rPr>
                <a:t>eport</a:t>
              </a:r>
              <a:endPara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08485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198B41-13C4-0DD5-4D8B-0EB38156C9E0}"/>
              </a:ext>
            </a:extLst>
          </p:cNvPr>
          <p:cNvGrpSpPr/>
          <p:nvPr/>
        </p:nvGrpSpPr>
        <p:grpSpPr>
          <a:xfrm>
            <a:off x="1577030" y="1572584"/>
            <a:ext cx="2841896" cy="433974"/>
            <a:chOff x="6767837" y="596734"/>
            <a:chExt cx="3569900" cy="4339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F5CF90-3704-4145-A1CD-BF335925E245}"/>
                </a:ext>
              </a:extLst>
            </p:cNvPr>
            <p:cNvSpPr/>
            <p:nvPr/>
          </p:nvSpPr>
          <p:spPr>
            <a:xfrm>
              <a:off x="6856680" y="958708"/>
              <a:ext cx="3399905" cy="72000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3EC361-B2A0-0F92-06B8-CCA364E7A7F0}"/>
                </a:ext>
              </a:extLst>
            </p:cNvPr>
            <p:cNvSpPr/>
            <p:nvPr/>
          </p:nvSpPr>
          <p:spPr>
            <a:xfrm>
              <a:off x="6767837" y="596734"/>
              <a:ext cx="3569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</a:rPr>
                <a:t>Confusion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6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30C4B5-7474-695C-3726-9BD5DDC3F770}"/>
              </a:ext>
            </a:extLst>
          </p:cNvPr>
          <p:cNvSpPr/>
          <p:nvPr/>
        </p:nvSpPr>
        <p:spPr>
          <a:xfrm>
            <a:off x="0" y="1005840"/>
            <a:ext cx="12192000" cy="5852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FF2B00-7BD6-776A-877A-2EF5B7E3A090}"/>
              </a:ext>
            </a:extLst>
          </p:cNvPr>
          <p:cNvSpPr/>
          <p:nvPr/>
        </p:nvSpPr>
        <p:spPr>
          <a:xfrm>
            <a:off x="0" y="1"/>
            <a:ext cx="12192000" cy="1215952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B264-E2B9-5D98-E837-409ED0F7499A}"/>
              </a:ext>
            </a:extLst>
          </p:cNvPr>
          <p:cNvSpPr txBox="1"/>
          <p:nvPr/>
        </p:nvSpPr>
        <p:spPr>
          <a:xfrm>
            <a:off x="1633423" y="170708"/>
            <a:ext cx="89251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TASK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A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에서 구축한 모델을 통해 </a:t>
            </a: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test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파일 내 고객들의 </a:t>
            </a:r>
            <a:endParaRPr lang="en-US" altLang="ko-KR" sz="2800" dirty="0">
              <a:solidFill>
                <a:srgbClr val="FFFFFF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y 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종속변수</a:t>
            </a:r>
            <a:r>
              <a:rPr lang="en-US" altLang="ko-KR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(Credit Score) </a:t>
            </a:r>
            <a:r>
              <a:rPr lang="ko-KR" altLang="en-US" sz="28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예측 </a:t>
            </a:r>
            <a:endParaRPr lang="en-US" altLang="ko-KR" sz="2800" dirty="0">
              <a:solidFill>
                <a:srgbClr val="FFFFFF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7920C317-3BCC-0DE4-263D-EE3316C4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76" y="2744849"/>
            <a:ext cx="4377156" cy="2374141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2ED188-17CD-5461-43CE-586BE3542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" t="1464" b="1960"/>
          <a:stretch/>
        </p:blipFill>
        <p:spPr>
          <a:xfrm>
            <a:off x="6867094" y="1618635"/>
            <a:ext cx="3372917" cy="413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738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9"/>
          <p:cNvSpPr txBox="1"/>
          <p:nvPr/>
        </p:nvSpPr>
        <p:spPr>
          <a:xfrm>
            <a:off x="2063440" y="1749969"/>
            <a:ext cx="806504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프로젝트 진행 </a:t>
            </a:r>
            <a:r>
              <a:rPr lang="en-US" altLang="ko-KR" dirty="0">
                <a:solidFill>
                  <a:schemeClr val="dk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Flow</a:t>
            </a:r>
            <a:endParaRPr sz="1800" b="0" i="0" u="none" strike="noStrike" cap="none" dirty="0">
              <a:solidFill>
                <a:schemeClr val="dk1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581" name="Google Shape;1581;p59"/>
          <p:cNvSpPr/>
          <p:nvPr/>
        </p:nvSpPr>
        <p:spPr>
          <a:xfrm>
            <a:off x="1216834" y="2090394"/>
            <a:ext cx="9758257" cy="345609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2" name="Google Shape;1582;p59"/>
          <p:cNvGrpSpPr/>
          <p:nvPr/>
        </p:nvGrpSpPr>
        <p:grpSpPr>
          <a:xfrm>
            <a:off x="1999764" y="2645175"/>
            <a:ext cx="8193236" cy="2502440"/>
            <a:chOff x="1926332" y="2030271"/>
            <a:chExt cx="8193236" cy="2502440"/>
          </a:xfrm>
        </p:grpSpPr>
        <p:sp>
          <p:nvSpPr>
            <p:cNvPr id="1586" name="Google Shape;1586;p59"/>
            <p:cNvSpPr/>
            <p:nvPr/>
          </p:nvSpPr>
          <p:spPr>
            <a:xfrm rot="10800000" flipH="1">
              <a:off x="1926333" y="2490120"/>
              <a:ext cx="447229" cy="152315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altLang="ko-KR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8" name="Google Shape;1598;p59"/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9"/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9"/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구조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8" name="Google Shape;1597;p59">
            <a:extLst>
              <a:ext uri="{FF2B5EF4-FFF2-40B4-BE49-F238E27FC236}">
                <a16:creationId xmlns:a16="http://schemas.microsoft.com/office/drawing/2014/main" id="{F7E1AB67-6A30-7AF4-C3AF-663754412E21}"/>
              </a:ext>
            </a:extLst>
          </p:cNvPr>
          <p:cNvSpPr/>
          <p:nvPr/>
        </p:nvSpPr>
        <p:spPr>
          <a:xfrm>
            <a:off x="5153853" y="2993682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0;p59">
            <a:extLst>
              <a:ext uri="{FF2B5EF4-FFF2-40B4-BE49-F238E27FC236}">
                <a16:creationId xmlns:a16="http://schemas.microsoft.com/office/drawing/2014/main" id="{28326722-8421-0003-7BCC-AF3E690DD293}"/>
              </a:ext>
            </a:extLst>
          </p:cNvPr>
          <p:cNvSpPr/>
          <p:nvPr/>
        </p:nvSpPr>
        <p:spPr>
          <a:xfrm>
            <a:off x="5534478" y="3105024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0" name="Google Shape;1601;p59">
            <a:extLst>
              <a:ext uri="{FF2B5EF4-FFF2-40B4-BE49-F238E27FC236}">
                <a16:creationId xmlns:a16="http://schemas.microsoft.com/office/drawing/2014/main" id="{D1355AE4-1550-7C93-D778-8BB0D70061D0}"/>
              </a:ext>
            </a:extLst>
          </p:cNvPr>
          <p:cNvSpPr/>
          <p:nvPr/>
        </p:nvSpPr>
        <p:spPr>
          <a:xfrm>
            <a:off x="5707609" y="3557869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603;p59">
            <a:extLst>
              <a:ext uri="{FF2B5EF4-FFF2-40B4-BE49-F238E27FC236}">
                <a16:creationId xmlns:a16="http://schemas.microsoft.com/office/drawing/2014/main" id="{4A718E4C-2CB1-1B4C-09F6-F569013D55E8}"/>
              </a:ext>
            </a:extLst>
          </p:cNvPr>
          <p:cNvSpPr/>
          <p:nvPr/>
        </p:nvSpPr>
        <p:spPr>
          <a:xfrm>
            <a:off x="5729791" y="4010714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5;p59">
            <a:extLst>
              <a:ext uri="{FF2B5EF4-FFF2-40B4-BE49-F238E27FC236}">
                <a16:creationId xmlns:a16="http://schemas.microsoft.com/office/drawing/2014/main" id="{F23A7EFE-61D3-7EAD-04A5-956C88E76EE6}"/>
              </a:ext>
            </a:extLst>
          </p:cNvPr>
          <p:cNvSpPr/>
          <p:nvPr/>
        </p:nvSpPr>
        <p:spPr>
          <a:xfrm>
            <a:off x="5734767" y="4463559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Google Shape;1606;p59">
            <a:extLst>
              <a:ext uri="{FF2B5EF4-FFF2-40B4-BE49-F238E27FC236}">
                <a16:creationId xmlns:a16="http://schemas.microsoft.com/office/drawing/2014/main" id="{72E51BF1-1AC8-91D7-1632-CBE33026A8D8}"/>
              </a:ext>
            </a:extLst>
          </p:cNvPr>
          <p:cNvSpPr/>
          <p:nvPr/>
        </p:nvSpPr>
        <p:spPr>
          <a:xfrm>
            <a:off x="4602882" y="3152118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07;p59">
            <a:extLst>
              <a:ext uri="{FF2B5EF4-FFF2-40B4-BE49-F238E27FC236}">
                <a16:creationId xmlns:a16="http://schemas.microsoft.com/office/drawing/2014/main" id="{4A723509-7BB6-DB46-902F-C30244753A6D}"/>
              </a:ext>
            </a:extLst>
          </p:cNvPr>
          <p:cNvSpPr/>
          <p:nvPr/>
        </p:nvSpPr>
        <p:spPr>
          <a:xfrm flipH="1">
            <a:off x="6444098" y="3152118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6AE4E644-447D-8164-7496-5DF0AA8F1C9F}"/>
              </a:ext>
            </a:extLst>
          </p:cNvPr>
          <p:cNvGrpSpPr/>
          <p:nvPr/>
        </p:nvGrpSpPr>
        <p:grpSpPr>
          <a:xfrm>
            <a:off x="3884976" y="3149033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30" name="Freeform: Shape 307">
              <a:extLst>
                <a:ext uri="{FF2B5EF4-FFF2-40B4-BE49-F238E27FC236}">
                  <a16:creationId xmlns:a16="http://schemas.microsoft.com/office/drawing/2014/main" id="{73AD6F6F-5EB7-609B-09CC-23C052BE402B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8">
              <a:extLst>
                <a:ext uri="{FF2B5EF4-FFF2-40B4-BE49-F238E27FC236}">
                  <a16:creationId xmlns:a16="http://schemas.microsoft.com/office/drawing/2014/main" id="{5F2762C2-AFB6-4FA8-3F64-2A0EC250F958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09">
              <a:extLst>
                <a:ext uri="{FF2B5EF4-FFF2-40B4-BE49-F238E27FC236}">
                  <a16:creationId xmlns:a16="http://schemas.microsoft.com/office/drawing/2014/main" id="{A91CAA21-C43B-A42A-6FC8-270785972916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0">
              <a:extLst>
                <a:ext uri="{FF2B5EF4-FFF2-40B4-BE49-F238E27FC236}">
                  <a16:creationId xmlns:a16="http://schemas.microsoft.com/office/drawing/2014/main" id="{D51A8059-EE84-9C6C-E958-AD157FBC507A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1">
              <a:extLst>
                <a:ext uri="{FF2B5EF4-FFF2-40B4-BE49-F238E27FC236}">
                  <a16:creationId xmlns:a16="http://schemas.microsoft.com/office/drawing/2014/main" id="{AD0D7E33-EB8D-8B67-8C96-71F5AF4C044F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2">
              <a:extLst>
                <a:ext uri="{FF2B5EF4-FFF2-40B4-BE49-F238E27FC236}">
                  <a16:creationId xmlns:a16="http://schemas.microsoft.com/office/drawing/2014/main" id="{2D46D794-3CF4-82BA-070A-6FD103B69287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3">
              <a:extLst>
                <a:ext uri="{FF2B5EF4-FFF2-40B4-BE49-F238E27FC236}">
                  <a16:creationId xmlns:a16="http://schemas.microsoft.com/office/drawing/2014/main" id="{B82D6A08-3D64-E01D-0DED-59F92E926808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4">
              <a:extLst>
                <a:ext uri="{FF2B5EF4-FFF2-40B4-BE49-F238E27FC236}">
                  <a16:creationId xmlns:a16="http://schemas.microsoft.com/office/drawing/2014/main" id="{FA1497CE-FD4E-E02A-E709-45F19492B97C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5">
              <a:extLst>
                <a:ext uri="{FF2B5EF4-FFF2-40B4-BE49-F238E27FC236}">
                  <a16:creationId xmlns:a16="http://schemas.microsoft.com/office/drawing/2014/main" id="{4619B952-5624-549A-FC4D-4BB92421FBF0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6">
              <a:extLst>
                <a:ext uri="{FF2B5EF4-FFF2-40B4-BE49-F238E27FC236}">
                  <a16:creationId xmlns:a16="http://schemas.microsoft.com/office/drawing/2014/main" id="{375B3302-4FD0-CDDB-2BBC-17F8A1048B78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17">
              <a:extLst>
                <a:ext uri="{FF2B5EF4-FFF2-40B4-BE49-F238E27FC236}">
                  <a16:creationId xmlns:a16="http://schemas.microsoft.com/office/drawing/2014/main" id="{7812FDB1-410D-CFBA-A62E-3FFAF5D387BC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18">
              <a:extLst>
                <a:ext uri="{FF2B5EF4-FFF2-40B4-BE49-F238E27FC236}">
                  <a16:creationId xmlns:a16="http://schemas.microsoft.com/office/drawing/2014/main" id="{A5768DB0-749F-F6E3-8FD4-728E1E3756A1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7" name="Google Shape;1591;p59">
            <a:extLst>
              <a:ext uri="{FF2B5EF4-FFF2-40B4-BE49-F238E27FC236}">
                <a16:creationId xmlns:a16="http://schemas.microsoft.com/office/drawing/2014/main" id="{DCBF1AE6-28E5-232F-4DD2-04A5C57E9EDD}"/>
              </a:ext>
            </a:extLst>
          </p:cNvPr>
          <p:cNvSpPr/>
          <p:nvPr/>
        </p:nvSpPr>
        <p:spPr>
          <a:xfrm>
            <a:off x="3326343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18" name="Google Shape;1592;p59">
            <a:extLst>
              <a:ext uri="{FF2B5EF4-FFF2-40B4-BE49-F238E27FC236}">
                <a16:creationId xmlns:a16="http://schemas.microsoft.com/office/drawing/2014/main" id="{25D6F59B-A252-038B-F7FB-1B4A2DC07892}"/>
              </a:ext>
            </a:extLst>
          </p:cNvPr>
          <p:cNvSpPr/>
          <p:nvPr/>
        </p:nvSpPr>
        <p:spPr>
          <a:xfrm>
            <a:off x="3861439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19" name="Google Shape;1593;p59">
            <a:extLst>
              <a:ext uri="{FF2B5EF4-FFF2-40B4-BE49-F238E27FC236}">
                <a16:creationId xmlns:a16="http://schemas.microsoft.com/office/drawing/2014/main" id="{C7F86A0C-7C5F-213B-3387-20C8000BB961}"/>
              </a:ext>
            </a:extLst>
          </p:cNvPr>
          <p:cNvSpPr/>
          <p:nvPr/>
        </p:nvSpPr>
        <p:spPr>
          <a:xfrm>
            <a:off x="3460602" y="4710157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20" name="Google Shape;1591;p59">
            <a:extLst>
              <a:ext uri="{FF2B5EF4-FFF2-40B4-BE49-F238E27FC236}">
                <a16:creationId xmlns:a16="http://schemas.microsoft.com/office/drawing/2014/main" id="{9E839AAB-5BBC-82D0-6570-BA34B50A999A}"/>
              </a:ext>
            </a:extLst>
          </p:cNvPr>
          <p:cNvSpPr/>
          <p:nvPr/>
        </p:nvSpPr>
        <p:spPr>
          <a:xfrm>
            <a:off x="4398487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22" name="왼쪽 중괄호 1621">
            <a:extLst>
              <a:ext uri="{FF2B5EF4-FFF2-40B4-BE49-F238E27FC236}">
                <a16:creationId xmlns:a16="http://schemas.microsoft.com/office/drawing/2014/main" id="{36DD1667-8310-03F9-22E2-980CCFC139AC}"/>
              </a:ext>
            </a:extLst>
          </p:cNvPr>
          <p:cNvSpPr/>
          <p:nvPr/>
        </p:nvSpPr>
        <p:spPr>
          <a:xfrm rot="5400000">
            <a:off x="3901866" y="3003884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4" name="직선 연결선 1623">
            <a:extLst>
              <a:ext uri="{FF2B5EF4-FFF2-40B4-BE49-F238E27FC236}">
                <a16:creationId xmlns:a16="http://schemas.microsoft.com/office/drawing/2014/main" id="{77FA1E7E-9B47-7E4A-335D-DF72B7772167}"/>
              </a:ext>
            </a:extLst>
          </p:cNvPr>
          <p:cNvCxnSpPr>
            <a:cxnSpLocks/>
            <a:stCxn id="1622" idx="1"/>
            <a:endCxn id="1618" idx="0"/>
          </p:cNvCxnSpPr>
          <p:nvPr/>
        </p:nvCxnSpPr>
        <p:spPr>
          <a:xfrm flipH="1">
            <a:off x="4103718" y="3363216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6" name="그룹 1635">
            <a:extLst>
              <a:ext uri="{FF2B5EF4-FFF2-40B4-BE49-F238E27FC236}">
                <a16:creationId xmlns:a16="http://schemas.microsoft.com/office/drawing/2014/main" id="{C5211ECA-5B1A-4823-4F6E-9899BF7F0F2F}"/>
              </a:ext>
            </a:extLst>
          </p:cNvPr>
          <p:cNvGrpSpPr/>
          <p:nvPr/>
        </p:nvGrpSpPr>
        <p:grpSpPr>
          <a:xfrm>
            <a:off x="7560451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1569" name="Freeform: Shape 315">
              <a:extLst>
                <a:ext uri="{FF2B5EF4-FFF2-40B4-BE49-F238E27FC236}">
                  <a16:creationId xmlns:a16="http://schemas.microsoft.com/office/drawing/2014/main" id="{3BA4A525-45D0-3FFF-F07C-7F0884EB0234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316">
              <a:extLst>
                <a:ext uri="{FF2B5EF4-FFF2-40B4-BE49-F238E27FC236}">
                  <a16:creationId xmlns:a16="http://schemas.microsoft.com/office/drawing/2014/main" id="{95DE71A3-F78E-20E8-41EE-C78A8574F64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317">
              <a:extLst>
                <a:ext uri="{FF2B5EF4-FFF2-40B4-BE49-F238E27FC236}">
                  <a16:creationId xmlns:a16="http://schemas.microsoft.com/office/drawing/2014/main" id="{D68A6D23-9BCC-62B9-3811-5959B67E5AB6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318">
              <a:extLst>
                <a:ext uri="{FF2B5EF4-FFF2-40B4-BE49-F238E27FC236}">
                  <a16:creationId xmlns:a16="http://schemas.microsoft.com/office/drawing/2014/main" id="{C016FB27-327C-5A76-1457-FB8B7D7769A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7" name="그룹 1636">
            <a:extLst>
              <a:ext uri="{FF2B5EF4-FFF2-40B4-BE49-F238E27FC236}">
                <a16:creationId xmlns:a16="http://schemas.microsoft.com/office/drawing/2014/main" id="{B75A1237-86B3-5B95-9C9B-2327A600BEE0}"/>
              </a:ext>
            </a:extLst>
          </p:cNvPr>
          <p:cNvGrpSpPr/>
          <p:nvPr/>
        </p:nvGrpSpPr>
        <p:grpSpPr>
          <a:xfrm>
            <a:off x="7560451" y="3721948"/>
            <a:ext cx="191077" cy="294349"/>
            <a:chOff x="6776925" y="5734644"/>
            <a:chExt cx="191077" cy="294349"/>
          </a:xfrm>
        </p:grpSpPr>
        <p:sp>
          <p:nvSpPr>
            <p:cNvPr id="1638" name="Freeform: Shape 315">
              <a:extLst>
                <a:ext uri="{FF2B5EF4-FFF2-40B4-BE49-F238E27FC236}">
                  <a16:creationId xmlns:a16="http://schemas.microsoft.com/office/drawing/2014/main" id="{4FDB67B5-BA4F-9B32-BF80-22BCEA5C1A2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316">
              <a:extLst>
                <a:ext uri="{FF2B5EF4-FFF2-40B4-BE49-F238E27FC236}">
                  <a16:creationId xmlns:a16="http://schemas.microsoft.com/office/drawing/2014/main" id="{FAA0CCF5-FBFF-E4D0-6656-5B8ED603E7B1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317">
              <a:extLst>
                <a:ext uri="{FF2B5EF4-FFF2-40B4-BE49-F238E27FC236}">
                  <a16:creationId xmlns:a16="http://schemas.microsoft.com/office/drawing/2014/main" id="{86816BCF-597D-EEF7-E952-B2E9C644ABE5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318">
              <a:extLst>
                <a:ext uri="{FF2B5EF4-FFF2-40B4-BE49-F238E27FC236}">
                  <a16:creationId xmlns:a16="http://schemas.microsoft.com/office/drawing/2014/main" id="{A15B85D6-F150-3514-243F-7300FB0C052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60963F3E-640F-029F-9DD6-505CE2C9C798}"/>
              </a:ext>
            </a:extLst>
          </p:cNvPr>
          <p:cNvGrpSpPr/>
          <p:nvPr/>
        </p:nvGrpSpPr>
        <p:grpSpPr>
          <a:xfrm>
            <a:off x="8001554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53" name="Freeform: Shape 315">
              <a:extLst>
                <a:ext uri="{FF2B5EF4-FFF2-40B4-BE49-F238E27FC236}">
                  <a16:creationId xmlns:a16="http://schemas.microsoft.com/office/drawing/2014/main" id="{B70B37AB-4FF7-58CF-38A1-2CE2DEC09682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316">
              <a:extLst>
                <a:ext uri="{FF2B5EF4-FFF2-40B4-BE49-F238E27FC236}">
                  <a16:creationId xmlns:a16="http://schemas.microsoft.com/office/drawing/2014/main" id="{B2175AE1-6BA6-080A-96CA-F10BC27B6A0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317">
              <a:extLst>
                <a:ext uri="{FF2B5EF4-FFF2-40B4-BE49-F238E27FC236}">
                  <a16:creationId xmlns:a16="http://schemas.microsoft.com/office/drawing/2014/main" id="{D6F02436-3506-7DE9-F620-35DC5C2CFDD7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318">
              <a:extLst>
                <a:ext uri="{FF2B5EF4-FFF2-40B4-BE49-F238E27FC236}">
                  <a16:creationId xmlns:a16="http://schemas.microsoft.com/office/drawing/2014/main" id="{8953B2CA-9902-BDEF-2B61-91D15F6A2533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3E9ACFAC-640C-1BD2-A655-9FD91E582139}"/>
              </a:ext>
            </a:extLst>
          </p:cNvPr>
          <p:cNvGrpSpPr/>
          <p:nvPr/>
        </p:nvGrpSpPr>
        <p:grpSpPr>
          <a:xfrm>
            <a:off x="8001554" y="3721948"/>
            <a:ext cx="191077" cy="294349"/>
            <a:chOff x="6776925" y="5734644"/>
            <a:chExt cx="191077" cy="294349"/>
          </a:xfrm>
        </p:grpSpPr>
        <p:sp>
          <p:nvSpPr>
            <p:cNvPr id="2058" name="Freeform: Shape 315">
              <a:extLst>
                <a:ext uri="{FF2B5EF4-FFF2-40B4-BE49-F238E27FC236}">
                  <a16:creationId xmlns:a16="http://schemas.microsoft.com/office/drawing/2014/main" id="{A2102893-F4BC-99D1-E168-D5D076F3AF1A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316">
              <a:extLst>
                <a:ext uri="{FF2B5EF4-FFF2-40B4-BE49-F238E27FC236}">
                  <a16:creationId xmlns:a16="http://schemas.microsoft.com/office/drawing/2014/main" id="{A4AADC34-EA77-BECD-AA45-DA2851F0EC6C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317">
              <a:extLst>
                <a:ext uri="{FF2B5EF4-FFF2-40B4-BE49-F238E27FC236}">
                  <a16:creationId xmlns:a16="http://schemas.microsoft.com/office/drawing/2014/main" id="{7171C218-E1EE-30A2-7E84-1B78EECA3EB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318">
              <a:extLst>
                <a:ext uri="{FF2B5EF4-FFF2-40B4-BE49-F238E27FC236}">
                  <a16:creationId xmlns:a16="http://schemas.microsoft.com/office/drawing/2014/main" id="{70723C63-EAFB-2D91-A04D-C45875ADB8C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0B3B0F8E-DA01-6C71-BC5F-9641FA280366}"/>
              </a:ext>
            </a:extLst>
          </p:cNvPr>
          <p:cNvGrpSpPr/>
          <p:nvPr/>
        </p:nvGrpSpPr>
        <p:grpSpPr>
          <a:xfrm>
            <a:off x="8440467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63" name="Freeform: Shape 315">
              <a:extLst>
                <a:ext uri="{FF2B5EF4-FFF2-40B4-BE49-F238E27FC236}">
                  <a16:creationId xmlns:a16="http://schemas.microsoft.com/office/drawing/2014/main" id="{1564CD46-9C60-3209-977F-A08218526875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316">
              <a:extLst>
                <a:ext uri="{FF2B5EF4-FFF2-40B4-BE49-F238E27FC236}">
                  <a16:creationId xmlns:a16="http://schemas.microsoft.com/office/drawing/2014/main" id="{8E3E85C0-A081-3427-6EFF-FF4D2728C76E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317">
              <a:extLst>
                <a:ext uri="{FF2B5EF4-FFF2-40B4-BE49-F238E27FC236}">
                  <a16:creationId xmlns:a16="http://schemas.microsoft.com/office/drawing/2014/main" id="{8707A041-B209-E972-0FC4-8AC94C9817E0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318">
              <a:extLst>
                <a:ext uri="{FF2B5EF4-FFF2-40B4-BE49-F238E27FC236}">
                  <a16:creationId xmlns:a16="http://schemas.microsoft.com/office/drawing/2014/main" id="{499A9612-B55A-1A36-6825-B090B99EB8F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5693228-5736-08D5-4A87-D1EA410B38C8}"/>
              </a:ext>
            </a:extLst>
          </p:cNvPr>
          <p:cNvGrpSpPr/>
          <p:nvPr/>
        </p:nvGrpSpPr>
        <p:grpSpPr>
          <a:xfrm>
            <a:off x="8440467" y="3721948"/>
            <a:ext cx="191077" cy="294349"/>
            <a:chOff x="6776925" y="5734644"/>
            <a:chExt cx="191077" cy="294349"/>
          </a:xfrm>
        </p:grpSpPr>
        <p:sp>
          <p:nvSpPr>
            <p:cNvPr id="2068" name="Freeform: Shape 315">
              <a:extLst>
                <a:ext uri="{FF2B5EF4-FFF2-40B4-BE49-F238E27FC236}">
                  <a16:creationId xmlns:a16="http://schemas.microsoft.com/office/drawing/2014/main" id="{125FD2B9-AFE7-A5E9-24CA-40DC6250B31E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316">
              <a:extLst>
                <a:ext uri="{FF2B5EF4-FFF2-40B4-BE49-F238E27FC236}">
                  <a16:creationId xmlns:a16="http://schemas.microsoft.com/office/drawing/2014/main" id="{3FF6975B-9AFD-AD2D-A865-46E8ACB7D3C9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317">
              <a:extLst>
                <a:ext uri="{FF2B5EF4-FFF2-40B4-BE49-F238E27FC236}">
                  <a16:creationId xmlns:a16="http://schemas.microsoft.com/office/drawing/2014/main" id="{067272CD-6756-0BB0-04CA-51927F6AF541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318">
              <a:extLst>
                <a:ext uri="{FF2B5EF4-FFF2-40B4-BE49-F238E27FC236}">
                  <a16:creationId xmlns:a16="http://schemas.microsoft.com/office/drawing/2014/main" id="{E5701BF9-F747-0724-E982-4E550EBADA6C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75" name="설명선: 아래쪽 화살표 2074">
            <a:extLst>
              <a:ext uri="{FF2B5EF4-FFF2-40B4-BE49-F238E27FC236}">
                <a16:creationId xmlns:a16="http://schemas.microsoft.com/office/drawing/2014/main" id="{EB67E2DA-5AD7-5A46-8DF1-17B312BD08AE}"/>
              </a:ext>
            </a:extLst>
          </p:cNvPr>
          <p:cNvSpPr/>
          <p:nvPr/>
        </p:nvSpPr>
        <p:spPr>
          <a:xfrm>
            <a:off x="7395721" y="3662598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6" name="Google Shape;1593;p59">
            <a:extLst>
              <a:ext uri="{FF2B5EF4-FFF2-40B4-BE49-F238E27FC236}">
                <a16:creationId xmlns:a16="http://schemas.microsoft.com/office/drawing/2014/main" id="{7BF7F2A9-AFA4-8715-65DD-15E601584C42}"/>
              </a:ext>
            </a:extLst>
          </p:cNvPr>
          <p:cNvSpPr/>
          <p:nvPr/>
        </p:nvSpPr>
        <p:spPr>
          <a:xfrm>
            <a:off x="7443705" y="4480839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353925-B09B-D8F1-C2AE-86475E16750B}"/>
              </a:ext>
            </a:extLst>
          </p:cNvPr>
          <p:cNvSpPr/>
          <p:nvPr/>
        </p:nvSpPr>
        <p:spPr>
          <a:xfrm>
            <a:off x="7056218" y="2527300"/>
            <a:ext cx="3743967" cy="2522102"/>
          </a:xfrm>
          <a:prstGeom prst="rect">
            <a:avLst/>
          </a:prstGeom>
          <a:solidFill>
            <a:schemeClr val="bg1">
              <a:alpha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SamsungOneKoreanOTF 400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F6AA64-B08D-37AA-6114-C77FEA06F81B}"/>
              </a:ext>
            </a:extLst>
          </p:cNvPr>
          <p:cNvSpPr/>
          <p:nvPr/>
        </p:nvSpPr>
        <p:spPr>
          <a:xfrm>
            <a:off x="1548098" y="2527300"/>
            <a:ext cx="3605379" cy="2651556"/>
          </a:xfrm>
          <a:prstGeom prst="rect">
            <a:avLst/>
          </a:prstGeom>
          <a:solidFill>
            <a:schemeClr val="bg1">
              <a:alpha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SamsungOneKoreanOTF 400"/>
              <a:cs typeface="+mn-cs"/>
            </a:endParaRPr>
          </a:p>
        </p:txBody>
      </p:sp>
      <p:grpSp>
        <p:nvGrpSpPr>
          <p:cNvPr id="4" name="Google Shape;1829;p72">
            <a:extLst>
              <a:ext uri="{FF2B5EF4-FFF2-40B4-BE49-F238E27FC236}">
                <a16:creationId xmlns:a16="http://schemas.microsoft.com/office/drawing/2014/main" id="{FEC1E39F-A6D1-ABF6-E0DE-6AE347C8792F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5" name="Google Shape;1830;p72">
              <a:extLst>
                <a:ext uri="{FF2B5EF4-FFF2-40B4-BE49-F238E27FC236}">
                  <a16:creationId xmlns:a16="http://schemas.microsoft.com/office/drawing/2014/main" id="{425E5E12-6245-CD48-6908-3D9CA9343674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31;p72">
              <a:extLst>
                <a:ext uri="{FF2B5EF4-FFF2-40B4-BE49-F238E27FC236}">
                  <a16:creationId xmlns:a16="http://schemas.microsoft.com/office/drawing/2014/main" id="{D86A997D-9B51-9587-A34D-89220EEF8298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32;p72">
              <a:extLst>
                <a:ext uri="{FF2B5EF4-FFF2-40B4-BE49-F238E27FC236}">
                  <a16:creationId xmlns:a16="http://schemas.microsoft.com/office/drawing/2014/main" id="{6D2407EB-0A2E-1C36-F440-FE0D0E096435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33;p72">
              <a:extLst>
                <a:ext uri="{FF2B5EF4-FFF2-40B4-BE49-F238E27FC236}">
                  <a16:creationId xmlns:a16="http://schemas.microsoft.com/office/drawing/2014/main" id="{437B7ACA-F1F1-DE02-E7E8-706474F6A688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740;p67">
            <a:extLst>
              <a:ext uri="{FF2B5EF4-FFF2-40B4-BE49-F238E27FC236}">
                <a16:creationId xmlns:a16="http://schemas.microsoft.com/office/drawing/2014/main" id="{3D24EA35-A616-17A4-B833-DA1591413140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1741;p67">
            <a:extLst>
              <a:ext uri="{FF2B5EF4-FFF2-40B4-BE49-F238E27FC236}">
                <a16:creationId xmlns:a16="http://schemas.microsoft.com/office/drawing/2014/main" id="{97474342-53DC-C6DB-B6EA-166A09D824DB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1742;p67">
            <a:extLst>
              <a:ext uri="{FF2B5EF4-FFF2-40B4-BE49-F238E27FC236}">
                <a16:creationId xmlns:a16="http://schemas.microsoft.com/office/drawing/2014/main" id="{18116D7F-7BF8-C95B-742D-1B06425CBAF4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1743;p67">
            <a:extLst>
              <a:ext uri="{FF2B5EF4-FFF2-40B4-BE49-F238E27FC236}">
                <a16:creationId xmlns:a16="http://schemas.microsoft.com/office/drawing/2014/main" id="{5ACC3C65-05A8-E708-4BD2-73224FFCB14B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4" name="Google Shape;1740;p67">
            <a:extLst>
              <a:ext uri="{FF2B5EF4-FFF2-40B4-BE49-F238E27FC236}">
                <a16:creationId xmlns:a16="http://schemas.microsoft.com/office/drawing/2014/main" id="{83624FD4-9A3E-BD7E-8D8E-7B65402020E5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209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연령 기준 그룹 간 비교 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히스토그램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18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세 이상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34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세 이하인 사회초년생 집단의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은행계좌 개수 및 대출 개수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신용카드 개수가 더 많음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23C18-987E-CB8B-AFCB-284136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5" r="50648"/>
          <a:stretch/>
        </p:blipFill>
        <p:spPr>
          <a:xfrm>
            <a:off x="717486" y="2594356"/>
            <a:ext cx="3515523" cy="210021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439A0F-9C5F-9433-1C01-72421A5E2917}"/>
              </a:ext>
            </a:extLst>
          </p:cNvPr>
          <p:cNvSpPr/>
          <p:nvPr/>
        </p:nvSpPr>
        <p:spPr>
          <a:xfrm>
            <a:off x="720434" y="5068990"/>
            <a:ext cx="3581533" cy="335756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Num_of_Loan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57400C-E0FB-FA3E-938E-BB3FAE7FA935}"/>
              </a:ext>
            </a:extLst>
          </p:cNvPr>
          <p:cNvSpPr/>
          <p:nvPr/>
        </p:nvSpPr>
        <p:spPr>
          <a:xfrm>
            <a:off x="2521546" y="2741295"/>
            <a:ext cx="1552743" cy="1784406"/>
          </a:xfrm>
          <a:prstGeom prst="rect">
            <a:avLst/>
          </a:prstGeom>
          <a:noFill/>
          <a:ln w="38100">
            <a:solidFill>
              <a:srgbClr val="E9006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2C575-54A9-7629-EAFE-FA99D9B7E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0" b="49155"/>
          <a:stretch/>
        </p:blipFill>
        <p:spPr>
          <a:xfrm>
            <a:off x="4341506" y="2741295"/>
            <a:ext cx="3555742" cy="2101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DCB645-98DE-335F-AEA8-0F432E239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9" t="49155"/>
          <a:stretch/>
        </p:blipFill>
        <p:spPr>
          <a:xfrm>
            <a:off x="8005746" y="2594356"/>
            <a:ext cx="3468768" cy="21017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2AAEFB-95B0-A375-C855-3A6AFBE5D120}"/>
              </a:ext>
            </a:extLst>
          </p:cNvPr>
          <p:cNvSpPr/>
          <p:nvPr/>
        </p:nvSpPr>
        <p:spPr>
          <a:xfrm>
            <a:off x="4606450" y="5068990"/>
            <a:ext cx="325594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은행 계좌 개수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Num_Bank_Accounts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156D06-48CE-AD43-27FD-D59C70748F57}"/>
              </a:ext>
            </a:extLst>
          </p:cNvPr>
          <p:cNvSpPr/>
          <p:nvPr/>
        </p:nvSpPr>
        <p:spPr>
          <a:xfrm>
            <a:off x="8218574" y="5068990"/>
            <a:ext cx="3255940" cy="369332"/>
          </a:xfrm>
          <a:prstGeom prst="roundRect">
            <a:avLst/>
          </a:prstGeom>
          <a:solidFill>
            <a:srgbClr val="B5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신용카드 개수 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Num_Credit_Card</a:t>
            </a:r>
            <a:r>
              <a:rPr lang="en-US" altLang="ko-KR" sz="10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DCC1CB-29D3-858B-2F44-28176F11319B}"/>
              </a:ext>
            </a:extLst>
          </p:cNvPr>
          <p:cNvSpPr/>
          <p:nvPr/>
        </p:nvSpPr>
        <p:spPr>
          <a:xfrm>
            <a:off x="6222682" y="2759695"/>
            <a:ext cx="1639707" cy="1784406"/>
          </a:xfrm>
          <a:prstGeom prst="rect">
            <a:avLst/>
          </a:prstGeom>
          <a:noFill/>
          <a:ln w="38100">
            <a:solidFill>
              <a:srgbClr val="E9006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64DC6-F887-0EA8-C8C5-988A33F867BC}"/>
              </a:ext>
            </a:extLst>
          </p:cNvPr>
          <p:cNvSpPr/>
          <p:nvPr/>
        </p:nvSpPr>
        <p:spPr>
          <a:xfrm>
            <a:off x="9581270" y="2752260"/>
            <a:ext cx="1893244" cy="1773441"/>
          </a:xfrm>
          <a:prstGeom prst="rect">
            <a:avLst/>
          </a:prstGeom>
          <a:noFill/>
          <a:ln w="38100">
            <a:solidFill>
              <a:srgbClr val="E9006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grpSp>
        <p:nvGrpSpPr>
          <p:cNvPr id="14" name="Google Shape;1829;p72">
            <a:extLst>
              <a:ext uri="{FF2B5EF4-FFF2-40B4-BE49-F238E27FC236}">
                <a16:creationId xmlns:a16="http://schemas.microsoft.com/office/drawing/2014/main" id="{D8B62BB0-9C29-368B-A28C-5E2C25F7D840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5" name="Google Shape;1830;p72">
              <a:extLst>
                <a:ext uri="{FF2B5EF4-FFF2-40B4-BE49-F238E27FC236}">
                  <a16:creationId xmlns:a16="http://schemas.microsoft.com/office/drawing/2014/main" id="{FDB7C529-D3E5-FA68-8196-0216224B76D1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31;p72">
              <a:extLst>
                <a:ext uri="{FF2B5EF4-FFF2-40B4-BE49-F238E27FC236}">
                  <a16:creationId xmlns:a16="http://schemas.microsoft.com/office/drawing/2014/main" id="{2A518EA1-F408-16DD-4051-410F5EA88D5D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32;p72">
              <a:extLst>
                <a:ext uri="{FF2B5EF4-FFF2-40B4-BE49-F238E27FC236}">
                  <a16:creationId xmlns:a16="http://schemas.microsoft.com/office/drawing/2014/main" id="{0D78A537-B3DB-7162-F117-126EDC7FDA90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33;p72">
              <a:extLst>
                <a:ext uri="{FF2B5EF4-FFF2-40B4-BE49-F238E27FC236}">
                  <a16:creationId xmlns:a16="http://schemas.microsoft.com/office/drawing/2014/main" id="{DBD53407-3775-7684-79F6-4E69070EC104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740;p67">
            <a:extLst>
              <a:ext uri="{FF2B5EF4-FFF2-40B4-BE49-F238E27FC236}">
                <a16:creationId xmlns:a16="http://schemas.microsoft.com/office/drawing/2014/main" id="{0DD2584F-90D5-CCAE-BA62-0EFA1AF81521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741;p67">
            <a:extLst>
              <a:ext uri="{FF2B5EF4-FFF2-40B4-BE49-F238E27FC236}">
                <a16:creationId xmlns:a16="http://schemas.microsoft.com/office/drawing/2014/main" id="{118D3D6D-8D1E-6780-1D0F-030B90887A8C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742;p67">
            <a:extLst>
              <a:ext uri="{FF2B5EF4-FFF2-40B4-BE49-F238E27FC236}">
                <a16:creationId xmlns:a16="http://schemas.microsoft.com/office/drawing/2014/main" id="{C9ACBFC7-96DB-4E09-D249-7E558B39D58C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3" name="Google Shape;1743;p67">
            <a:extLst>
              <a:ext uri="{FF2B5EF4-FFF2-40B4-BE49-F238E27FC236}">
                <a16:creationId xmlns:a16="http://schemas.microsoft.com/office/drawing/2014/main" id="{A04F694A-DC92-F1DB-1F9D-74CAEB3F4A87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4" name="Google Shape;1740;p67">
            <a:extLst>
              <a:ext uri="{FF2B5EF4-FFF2-40B4-BE49-F238E27FC236}">
                <a16:creationId xmlns:a16="http://schemas.microsoft.com/office/drawing/2014/main" id="{4CF1C937-F034-F304-5D32-A172B50D9525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01.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02. </a:t>
            </a:r>
            <a:r>
              <a:rPr lang="ko-KR" altLang="en-US" dirty="0">
                <a:solidFill>
                  <a:srgbClr val="B5B5B5"/>
                </a:solidFill>
              </a:rPr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03. </a:t>
            </a:r>
            <a:r>
              <a:rPr lang="ko-KR" altLang="en-US" dirty="0">
                <a:solidFill>
                  <a:srgbClr val="B5B5B5"/>
                </a:solidFill>
              </a:rPr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04. </a:t>
            </a:r>
            <a:r>
              <a:rPr lang="ko-KR" altLang="en-US" dirty="0">
                <a:solidFill>
                  <a:srgbClr val="B5B5B5"/>
                </a:solidFill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B5B5B5"/>
                </a:solidFill>
              </a:rPr>
              <a:t>05. </a:t>
            </a:r>
            <a:r>
              <a:rPr lang="ko-KR" altLang="en-US" dirty="0">
                <a:solidFill>
                  <a:srgbClr val="B5B5B5"/>
                </a:solidFill>
              </a:rPr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5B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D5F93-B0BC-2658-F712-33059DBD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6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7"/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1" name="Google Shape;1741;p67"/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2" name="Google Shape;1742;p67"/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3" name="Google Shape;1743;p67"/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평가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744" name="Google Shape;1744;p67"/>
          <p:cNvSpPr/>
          <p:nvPr/>
        </p:nvSpPr>
        <p:spPr>
          <a:xfrm>
            <a:off x="986061" y="3399257"/>
            <a:ext cx="909855" cy="71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기준 설정 시 고려한 변수</a:t>
            </a:r>
            <a:endParaRPr dirty="0"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grpSp>
        <p:nvGrpSpPr>
          <p:cNvPr id="1747" name="Google Shape;1747;p67"/>
          <p:cNvGrpSpPr/>
          <p:nvPr/>
        </p:nvGrpSpPr>
        <p:grpSpPr>
          <a:xfrm>
            <a:off x="1928832" y="2997200"/>
            <a:ext cx="8365526" cy="441584"/>
            <a:chOff x="623888" y="2349499"/>
            <a:chExt cx="7207902" cy="384797"/>
          </a:xfrm>
        </p:grpSpPr>
        <p:sp>
          <p:nvSpPr>
            <p:cNvPr id="1748" name="Google Shape;1748;p67"/>
            <p:cNvSpPr/>
            <p:nvPr/>
          </p:nvSpPr>
          <p:spPr>
            <a:xfrm>
              <a:off x="623888" y="2349499"/>
              <a:ext cx="3599852" cy="384797"/>
            </a:xfrm>
            <a:prstGeom prst="homePlate">
              <a:avLst>
                <a:gd name="adj" fmla="val 26148"/>
              </a:avLst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18</a:t>
              </a:r>
              <a:r>
                <a:rPr lang="ko-KR" altLang="en-US" sz="1800" b="0" i="0" u="none" strike="noStrike" cap="none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세 이상 </a:t>
              </a:r>
              <a:r>
                <a:rPr lang="en-US" altLang="ko-KR" sz="1800" b="0" i="0" u="none" strike="noStrike" cap="none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34</a:t>
              </a:r>
              <a:r>
                <a:rPr lang="ko-KR" altLang="en-US" sz="1800" b="0" i="0" u="none" strike="noStrike" cap="none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세 이하</a:t>
              </a:r>
              <a:endParaRPr sz="18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749" name="Google Shape;1749;p67"/>
            <p:cNvSpPr/>
            <p:nvPr/>
          </p:nvSpPr>
          <p:spPr>
            <a:xfrm>
              <a:off x="4231938" y="2349499"/>
              <a:ext cx="3599852" cy="384796"/>
            </a:xfrm>
            <a:prstGeom prst="chevron">
              <a:avLst>
                <a:gd name="adj" fmla="val 20296"/>
              </a:avLst>
            </a:prstGeom>
            <a:solidFill>
              <a:srgbClr val="008485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35</a:t>
              </a:r>
              <a:r>
                <a:rPr lang="ko-KR" altLang="en-US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세 이상</a:t>
              </a:r>
              <a:endParaRPr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751" name="Google Shape;1751;p67"/>
          <p:cNvGrpSpPr/>
          <p:nvPr/>
        </p:nvGrpSpPr>
        <p:grpSpPr>
          <a:xfrm>
            <a:off x="7412118" y="4235387"/>
            <a:ext cx="2799231" cy="1624753"/>
            <a:chOff x="7727270" y="4415024"/>
            <a:chExt cx="2752965" cy="1644145"/>
          </a:xfrm>
        </p:grpSpPr>
        <p:sp>
          <p:nvSpPr>
            <p:cNvPr id="1752" name="Google Shape;1752;p67"/>
            <p:cNvSpPr/>
            <p:nvPr/>
          </p:nvSpPr>
          <p:spPr>
            <a:xfrm>
              <a:off x="7727271" y="4649935"/>
              <a:ext cx="2720592" cy="562014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7"/>
            <p:cNvSpPr/>
            <p:nvPr/>
          </p:nvSpPr>
          <p:spPr>
            <a:xfrm>
              <a:off x="7727271" y="4415024"/>
              <a:ext cx="1348996" cy="239625"/>
            </a:xfrm>
            <a:prstGeom prst="rect">
              <a:avLst/>
            </a:prstGeom>
            <a:solidFill>
              <a:srgbClr val="AD9A5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dirty="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Thin-filer Yes</a:t>
              </a:r>
              <a:endParaRPr sz="12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754" name="Google Shape;1754;p67"/>
            <p:cNvSpPr/>
            <p:nvPr/>
          </p:nvSpPr>
          <p:spPr>
            <a:xfrm>
              <a:off x="7727271" y="5508543"/>
              <a:ext cx="2720592" cy="550626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7"/>
            <p:cNvSpPr/>
            <p:nvPr/>
          </p:nvSpPr>
          <p:spPr>
            <a:xfrm>
              <a:off x="7727270" y="5314290"/>
              <a:ext cx="1348996" cy="239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Thin-filer No</a:t>
              </a:r>
            </a:p>
          </p:txBody>
        </p:sp>
        <p:sp>
          <p:nvSpPr>
            <p:cNvPr id="1756" name="Google Shape;1756;p67"/>
            <p:cNvSpPr/>
            <p:nvPr/>
          </p:nvSpPr>
          <p:spPr>
            <a:xfrm>
              <a:off x="7727271" y="4679632"/>
              <a:ext cx="2752964" cy="550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3713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명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</a:rPr>
                <a:t>으로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,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Thin-filer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로 분류된 사람들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(Yes) 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가운데 약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25%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를 차지함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7"/>
            <p:cNvSpPr/>
            <p:nvPr/>
          </p:nvSpPr>
          <p:spPr>
            <a:xfrm>
              <a:off x="7727271" y="5508543"/>
              <a:ext cx="2752964" cy="550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14768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명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</a:rPr>
                <a:t>으로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,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Thin-filer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</a:rPr>
                <a:t>로 분류되지 않은 사람들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(No)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 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가운데 약 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61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%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를 차지함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  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8" name="Google Shape;1758;p67"/>
          <p:cNvSpPr/>
          <p:nvPr/>
        </p:nvSpPr>
        <p:spPr>
          <a:xfrm>
            <a:off x="2039160" y="3486175"/>
            <a:ext cx="3743388" cy="54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Age, </a:t>
            </a:r>
            <a:r>
              <a:rPr lang="en-US" sz="1000" dirty="0" err="1">
                <a:solidFill>
                  <a:srgbClr val="1D1C1D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</a:t>
            </a:r>
            <a:r>
              <a:rPr lang="en-US" altLang="ko-KR" sz="10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um_Credit_Inquiries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</a:t>
            </a:r>
            <a:r>
              <a:rPr lang="en-US" altLang="ko-KR" sz="10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_of_Loan</a:t>
            </a:r>
            <a:r>
              <a:rPr lang="en-US" altLang="ko-KR" sz="10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Num_Credit_Card</a:t>
            </a:r>
            <a:r>
              <a:rPr lang="en-US" altLang="ko-KR" sz="10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Num_Bank_Accounts</a:t>
            </a:r>
            <a:endParaRPr sz="1000" b="0" i="0" u="none" strike="noStrike" cap="none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</p:txBody>
      </p:sp>
      <p:cxnSp>
        <p:nvCxnSpPr>
          <p:cNvPr id="1761" name="Google Shape;1761;p67"/>
          <p:cNvCxnSpPr/>
          <p:nvPr/>
        </p:nvCxnSpPr>
        <p:spPr>
          <a:xfrm>
            <a:off x="1928832" y="4135988"/>
            <a:ext cx="830469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762" name="Google Shape;1762;p67"/>
          <p:cNvSpPr/>
          <p:nvPr/>
        </p:nvSpPr>
        <p:spPr>
          <a:xfrm>
            <a:off x="986061" y="4745219"/>
            <a:ext cx="909855" cy="71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라벨링</a:t>
            </a:r>
            <a:r>
              <a:rPr lang="ko-KR" altLang="en-US" sz="1200" dirty="0">
                <a:solidFill>
                  <a:schemeClr val="dk1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 결과</a:t>
            </a:r>
            <a:endParaRPr dirty="0"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4" name="Google Shape;190;p4">
            <a:extLst>
              <a:ext uri="{FF2B5EF4-FFF2-40B4-BE49-F238E27FC236}">
                <a16:creationId xmlns:a16="http://schemas.microsoft.com/office/drawing/2014/main" id="{07E762D0-E100-C42E-9089-931852F5E83A}"/>
              </a:ext>
            </a:extLst>
          </p:cNvPr>
          <p:cNvSpPr txBox="1">
            <a:spLocks/>
          </p:cNvSpPr>
          <p:nvPr/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marR="0" lvl="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3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 -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모델 선정 및 분석</a:t>
            </a:r>
          </a:p>
        </p:txBody>
      </p:sp>
      <p:sp>
        <p:nvSpPr>
          <p:cNvPr id="5" name="Google Shape;235;p6">
            <a:extLst>
              <a:ext uri="{FF2B5EF4-FFF2-40B4-BE49-F238E27FC236}">
                <a16:creationId xmlns:a16="http://schemas.microsoft.com/office/drawing/2014/main" id="{3839B7FD-94B9-3361-BF93-A6E7F35E3473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선행 연구 및 리서치를 통해 설정한 기준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연령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신용카드 개수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대출 건수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등을 고려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을 바탕으로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여부에 대한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Labeling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을 진행함</a:t>
            </a:r>
          </a:p>
        </p:txBody>
      </p:sp>
      <p:sp>
        <p:nvSpPr>
          <p:cNvPr id="6" name="Google Shape;1740;p67">
            <a:extLst>
              <a:ext uri="{FF2B5EF4-FFF2-40B4-BE49-F238E27FC236}">
                <a16:creationId xmlns:a16="http://schemas.microsoft.com/office/drawing/2014/main" id="{08D97C98-1026-B417-A51D-348110E3B19F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758;p67">
            <a:extLst>
              <a:ext uri="{FF2B5EF4-FFF2-40B4-BE49-F238E27FC236}">
                <a16:creationId xmlns:a16="http://schemas.microsoft.com/office/drawing/2014/main" id="{96297E0D-5051-437B-F4E6-3A615F50F63A}"/>
              </a:ext>
            </a:extLst>
          </p:cNvPr>
          <p:cNvSpPr/>
          <p:nvPr/>
        </p:nvSpPr>
        <p:spPr>
          <a:xfrm>
            <a:off x="6409451" y="3486175"/>
            <a:ext cx="3743388" cy="54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1600"/>
            </a:pP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Age, 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um_Credit_Inquiries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Num_of_Loan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Num_Credit_Card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Num_Bank_Accounts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</a:t>
            </a:r>
          </a:p>
          <a:p>
            <a:pPr algn="ctr">
              <a:lnSpc>
                <a:spcPct val="120000"/>
              </a:lnSpc>
              <a:buClr>
                <a:srgbClr val="000000"/>
              </a:buClr>
              <a:buSzPts val="1600"/>
            </a:pP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Deplay_from_due_date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Type_of_Loan</a:t>
            </a:r>
            <a:r>
              <a:rPr lang="en-US" altLang="ko-KR" sz="8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AutoLoan</a:t>
            </a:r>
            <a:r>
              <a:rPr lang="en-US" altLang="ko-KR" sz="8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MortgageLoan</a:t>
            </a:r>
            <a:r>
              <a:rPr lang="en-US" altLang="ko-KR" sz="8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)</a:t>
            </a:r>
            <a:endParaRPr lang="en-US" altLang="ko-KR" sz="9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</p:txBody>
      </p:sp>
      <p:grpSp>
        <p:nvGrpSpPr>
          <p:cNvPr id="15" name="Google Shape;1751;p67">
            <a:extLst>
              <a:ext uri="{FF2B5EF4-FFF2-40B4-BE49-F238E27FC236}">
                <a16:creationId xmlns:a16="http://schemas.microsoft.com/office/drawing/2014/main" id="{D7285AC8-F117-EB9D-EDDF-07A7B21AC521}"/>
              </a:ext>
            </a:extLst>
          </p:cNvPr>
          <p:cNvGrpSpPr/>
          <p:nvPr/>
        </p:nvGrpSpPr>
        <p:grpSpPr>
          <a:xfrm>
            <a:off x="1980650" y="4235387"/>
            <a:ext cx="2791542" cy="1624753"/>
            <a:chOff x="6498852" y="4415024"/>
            <a:chExt cx="2791542" cy="1644145"/>
          </a:xfrm>
        </p:grpSpPr>
        <p:sp>
          <p:nvSpPr>
            <p:cNvPr id="16" name="Google Shape;1752;p67">
              <a:extLst>
                <a:ext uri="{FF2B5EF4-FFF2-40B4-BE49-F238E27FC236}">
                  <a16:creationId xmlns:a16="http://schemas.microsoft.com/office/drawing/2014/main" id="{154D64EF-E632-98DA-5061-52F320245775}"/>
                </a:ext>
              </a:extLst>
            </p:cNvPr>
            <p:cNvSpPr/>
            <p:nvPr/>
          </p:nvSpPr>
          <p:spPr>
            <a:xfrm>
              <a:off x="6500617" y="4587446"/>
              <a:ext cx="2789777" cy="562014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53;p67">
              <a:extLst>
                <a:ext uri="{FF2B5EF4-FFF2-40B4-BE49-F238E27FC236}">
                  <a16:creationId xmlns:a16="http://schemas.microsoft.com/office/drawing/2014/main" id="{BC5F863E-48D4-29EC-443E-EAE2FED2FDBB}"/>
                </a:ext>
              </a:extLst>
            </p:cNvPr>
            <p:cNvSpPr/>
            <p:nvPr/>
          </p:nvSpPr>
          <p:spPr>
            <a:xfrm>
              <a:off x="6498852" y="4415024"/>
              <a:ext cx="1348996" cy="239625"/>
            </a:xfrm>
            <a:prstGeom prst="rect">
              <a:avLst/>
            </a:prstGeom>
            <a:solidFill>
              <a:srgbClr val="AD9A5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dirty="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Thin-filer Yes</a:t>
              </a:r>
              <a:endParaRPr sz="1200" dirty="0">
                <a:solidFill>
                  <a:schemeClr val="bg1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8" name="Google Shape;1754;p67">
              <a:extLst>
                <a:ext uri="{FF2B5EF4-FFF2-40B4-BE49-F238E27FC236}">
                  <a16:creationId xmlns:a16="http://schemas.microsoft.com/office/drawing/2014/main" id="{685769A0-46CC-B1CE-E932-D1EC5246DA31}"/>
                </a:ext>
              </a:extLst>
            </p:cNvPr>
            <p:cNvSpPr/>
            <p:nvPr/>
          </p:nvSpPr>
          <p:spPr>
            <a:xfrm>
              <a:off x="6500617" y="5508543"/>
              <a:ext cx="2789777" cy="550626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55;p67">
              <a:extLst>
                <a:ext uri="{FF2B5EF4-FFF2-40B4-BE49-F238E27FC236}">
                  <a16:creationId xmlns:a16="http://schemas.microsoft.com/office/drawing/2014/main" id="{0D1E5DCF-29C9-3C9F-92B2-8A7B184893B0}"/>
                </a:ext>
              </a:extLst>
            </p:cNvPr>
            <p:cNvSpPr/>
            <p:nvPr/>
          </p:nvSpPr>
          <p:spPr>
            <a:xfrm>
              <a:off x="6498852" y="5319715"/>
              <a:ext cx="1348996" cy="239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en-US" altLang="ko-KR" sz="1200" dirty="0">
                  <a:solidFill>
                    <a:schemeClr val="bg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Thin-filer No</a:t>
              </a:r>
            </a:p>
          </p:txBody>
        </p:sp>
        <p:sp>
          <p:nvSpPr>
            <p:cNvPr id="20" name="Google Shape;1756;p67">
              <a:extLst>
                <a:ext uri="{FF2B5EF4-FFF2-40B4-BE49-F238E27FC236}">
                  <a16:creationId xmlns:a16="http://schemas.microsoft.com/office/drawing/2014/main" id="{19BC8C43-2A75-C46C-4099-B1CD3DC41EBF}"/>
                </a:ext>
              </a:extLst>
            </p:cNvPr>
            <p:cNvSpPr/>
            <p:nvPr/>
          </p:nvSpPr>
          <p:spPr>
            <a:xfrm>
              <a:off x="6532988" y="4617143"/>
              <a:ext cx="2757406" cy="550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10847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명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</a:rPr>
                <a:t>으로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,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Thin-filer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로 분류된 사람들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(Yes) 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가운데 약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74%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를 차지함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57;p67">
              <a:extLst>
                <a:ext uri="{FF2B5EF4-FFF2-40B4-BE49-F238E27FC236}">
                  <a16:creationId xmlns:a16="http://schemas.microsoft.com/office/drawing/2014/main" id="{D3BF24CB-1107-057D-B68D-0BBA11F039A1}"/>
                </a:ext>
              </a:extLst>
            </p:cNvPr>
            <p:cNvSpPr/>
            <p:nvPr/>
          </p:nvSpPr>
          <p:spPr>
            <a:xfrm>
              <a:off x="6532988" y="5508543"/>
              <a:ext cx="2757405" cy="550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en-US" altLang="ko-KR" sz="1100" dirty="0">
                  <a:solidFill>
                    <a:srgbClr val="1D1C1D"/>
                  </a:solidFill>
                  <a:latin typeface="Slack-Lato"/>
                  <a:ea typeface="Arial"/>
                  <a:cs typeface="Arial"/>
                  <a:sym typeface="Arial"/>
                </a:rPr>
                <a:t>9243</a:t>
              </a:r>
              <a:r>
                <a:rPr lang="ko-KR" altLang="en-US" sz="1100" u="none" strike="noStrike" cap="none" dirty="0">
                  <a:solidFill>
                    <a:srgbClr val="1D1C1D"/>
                  </a:solidFill>
                  <a:latin typeface="Slack-Lato"/>
                  <a:ea typeface="Arial"/>
                  <a:cs typeface="Arial"/>
                  <a:sym typeface="Arial"/>
                </a:rPr>
                <a:t>명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  <a:ea typeface="Arial"/>
                  <a:cs typeface="Arial"/>
                  <a:sym typeface="Arial"/>
                </a:rPr>
                <a:t>으로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Thin-filer</a:t>
              </a:r>
              <a:r>
                <a:rPr lang="ko-KR" altLang="en-US" sz="1100" dirty="0">
                  <a:solidFill>
                    <a:srgbClr val="1D1C1D"/>
                  </a:solidFill>
                  <a:latin typeface="Slack-Lato"/>
                </a:rPr>
                <a:t>로 분류되지 않은 사람들</a:t>
              </a:r>
              <a:r>
                <a:rPr lang="en-US" altLang="ko-KR" sz="1100" dirty="0">
                  <a:solidFill>
                    <a:srgbClr val="1D1C1D"/>
                  </a:solidFill>
                  <a:latin typeface="Slack-Lato"/>
                </a:rPr>
                <a:t>(No)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 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가운데 약 </a:t>
              </a:r>
              <a:r>
                <a:rPr lang="en-US" altLang="ko-KR" sz="1100" b="0" i="0" dirty="0">
                  <a:solidFill>
                    <a:srgbClr val="1D1C1D"/>
                  </a:solidFill>
                  <a:effectLst/>
                  <a:latin typeface="Slack-Lato"/>
                </a:rPr>
                <a:t>38%</a:t>
              </a:r>
              <a:r>
                <a:rPr lang="ko-KR" altLang="en-US" sz="1100" b="0" i="0" dirty="0">
                  <a:solidFill>
                    <a:srgbClr val="1D1C1D"/>
                  </a:solidFill>
                  <a:effectLst/>
                  <a:latin typeface="Slack-Lato"/>
                </a:rPr>
                <a:t>를 차지함</a:t>
              </a:r>
              <a:r>
                <a:rPr lang="ko-KR" altLang="en-US" sz="1100" u="none" strike="noStrike" cap="none" dirty="0">
                  <a:solidFill>
                    <a:srgbClr val="1D1C1D"/>
                  </a:solidFill>
                  <a:latin typeface="Slack-Lato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5959DBEE-663F-F66E-13E4-F98250DA48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9C0B25A-1396-DD14-8DCE-91E835BF6E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45500D04-0F41-ABDB-CB21-08B2F105B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200"/>
          <a:stretch/>
        </p:blipFill>
        <p:spPr>
          <a:xfrm>
            <a:off x="4826439" y="4187053"/>
            <a:ext cx="2531434" cy="18847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7"/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1" name="Google Shape;1741;p67"/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2" name="Google Shape;1742;p67"/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743" name="Google Shape;1743;p67"/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평가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cxnSp>
        <p:nvCxnSpPr>
          <p:cNvPr id="1761" name="Google Shape;1761;p67"/>
          <p:cNvCxnSpPr/>
          <p:nvPr/>
        </p:nvCxnSpPr>
        <p:spPr>
          <a:xfrm>
            <a:off x="1928832" y="3270748"/>
            <a:ext cx="830469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" name="Google Shape;190;p4">
            <a:extLst>
              <a:ext uri="{FF2B5EF4-FFF2-40B4-BE49-F238E27FC236}">
                <a16:creationId xmlns:a16="http://schemas.microsoft.com/office/drawing/2014/main" id="{07E762D0-E100-C42E-9089-931852F5E83A}"/>
              </a:ext>
            </a:extLst>
          </p:cNvPr>
          <p:cNvSpPr txBox="1">
            <a:spLocks/>
          </p:cNvSpPr>
          <p:nvPr/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marR="0" lvl="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3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 -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모델 선정 및 분석</a:t>
            </a:r>
          </a:p>
        </p:txBody>
      </p:sp>
      <p:sp>
        <p:nvSpPr>
          <p:cNvPr id="5" name="Google Shape;235;p6">
            <a:extLst>
              <a:ext uri="{FF2B5EF4-FFF2-40B4-BE49-F238E27FC236}">
                <a16:creationId xmlns:a16="http://schemas.microsoft.com/office/drawing/2014/main" id="{3839B7FD-94B9-3361-BF93-A6E7F35E3473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선행 연구 및 리서치를 통해 설정한 기준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연령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신용카드 개수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대출 건수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등을 고려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을 바탕으로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여부에 대한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Labeling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을 진행함</a:t>
            </a:r>
          </a:p>
        </p:txBody>
      </p:sp>
      <p:sp>
        <p:nvSpPr>
          <p:cNvPr id="6" name="Google Shape;1740;p67">
            <a:extLst>
              <a:ext uri="{FF2B5EF4-FFF2-40B4-BE49-F238E27FC236}">
                <a16:creationId xmlns:a16="http://schemas.microsoft.com/office/drawing/2014/main" id="{08D97C98-1026-B417-A51D-348110E3B19F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243;p6">
            <a:extLst>
              <a:ext uri="{FF2B5EF4-FFF2-40B4-BE49-F238E27FC236}">
                <a16:creationId xmlns:a16="http://schemas.microsoft.com/office/drawing/2014/main" id="{9CC34960-6697-631D-392F-082F4BE7FA48}"/>
              </a:ext>
            </a:extLst>
          </p:cNvPr>
          <p:cNvSpPr txBox="1"/>
          <p:nvPr/>
        </p:nvSpPr>
        <p:spPr>
          <a:xfrm>
            <a:off x="695345" y="6255805"/>
            <a:ext cx="9868738" cy="1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* Source : 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 Most lenders consider a portfolio of four or less accounts to be 'thin.’ (Forbes), </a:t>
            </a:r>
            <a:r>
              <a:rPr lang="ko-KR" altLang="en-US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일반적으로 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개 이하이면 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Thin Filer</a:t>
            </a:r>
            <a:r>
              <a:rPr lang="ko-KR" altLang="en-US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라 판단</a:t>
            </a:r>
            <a:r>
              <a:rPr lang="en-US" altLang="ko-KR" sz="9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</a:rPr>
              <a:t>(Cheney, J. S. (2008). Alternative data and its use in credit scoring thin-and no-file consumers. FRB of Philadelphia-Payment Cards Center Discussion Paper, (08-01).)</a:t>
            </a:r>
            <a:endParaRPr lang="ko-KR" altLang="en-US" sz="9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하나2.0 L" panose="020B0203000000000000" pitchFamily="50" charset="-127"/>
              <a:ea typeface="하나2.0 L" panose="020B0203000000000000" pitchFamily="50" charset="-127"/>
              <a:sym typeface="Arial"/>
            </a:endParaRPr>
          </a:p>
        </p:txBody>
      </p:sp>
      <p:pic>
        <p:nvPicPr>
          <p:cNvPr id="12" name="그림 11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38E9F245-D7EC-182B-C3CD-272AAC46E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0" y="2204779"/>
            <a:ext cx="5581366" cy="3635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F1F3B8-7AF7-9C82-07A0-1010212BB5D2}"/>
              </a:ext>
            </a:extLst>
          </p:cNvPr>
          <p:cNvSpPr txBox="1"/>
          <p:nvPr/>
        </p:nvSpPr>
        <p:spPr>
          <a:xfrm>
            <a:off x="6627735" y="2683740"/>
            <a:ext cx="50906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18 - 34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세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사회 초년생 집단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):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신용 조회가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회 이하 이거나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＇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Num_Credit_Inquiries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&lt;= 3)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대출 개수가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이하이거나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Num_of_Loan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&lt;= 3)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신용카드 개수가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개 이하이거나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Num_Credit_Card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'] &lt;= 3),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은행 계좌 개수가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개 이하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Num_Bank_Accounts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' &lt;= 3)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로 보유한 사람</a:t>
            </a:r>
            <a:endParaRPr lang="en-US" altLang="ko-KR" sz="1400" b="0" i="0" dirty="0">
              <a:solidFill>
                <a:srgbClr val="1D1C1D"/>
              </a:solidFill>
              <a:effectLst/>
              <a:latin typeface="하나2.0 L" panose="020B0203000000000000" pitchFamily="50" charset="-127"/>
              <a:ea typeface="하나2.0 L" panose="020B0203000000000000" pitchFamily="50" charset="-127"/>
            </a:endParaRPr>
          </a:p>
          <a:p>
            <a:br>
              <a:rPr lang="ko-KR" altLang="en-US" sz="1400" dirty="0">
                <a:latin typeface="하나2.0 L" panose="020B0203000000000000" pitchFamily="50" charset="-127"/>
                <a:ea typeface="하나2.0 L" panose="020B0203000000000000" pitchFamily="50" charset="-127"/>
              </a:rPr>
            </a:b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35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세 이상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: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신용 조회가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회 이거나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Num_Credit_Inquiries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'] &lt;= 3),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신용카드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+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대출 개수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+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은행계좌 개수가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3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이하인 사람 이거나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Num_Credit_Card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+ 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Num_of_Loan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+ 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Num_Bank_Accounts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&lt;= 3),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연체일이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0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이면서 자동차 대출 혹은 모기지 대출이 없는 사람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Delay_from_due_date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= 0 &amp; ('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AutoLoan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= 0) | '</a:t>
            </a:r>
            <a:r>
              <a:rPr lang="en-US" altLang="ko-KR" sz="1400" b="0" i="0" dirty="0" err="1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MortgageLoan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’ = 0)</a:t>
            </a:r>
            <a:endParaRPr lang="ko-KR" altLang="en-US" sz="1400" dirty="0"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4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1;p59">
            <a:extLst>
              <a:ext uri="{FF2B5EF4-FFF2-40B4-BE49-F238E27FC236}">
                <a16:creationId xmlns:a16="http://schemas.microsoft.com/office/drawing/2014/main" id="{8A4C4D98-6BEE-350F-CC4A-1D3EC8A6A9C0}"/>
              </a:ext>
            </a:extLst>
          </p:cNvPr>
          <p:cNvSpPr/>
          <p:nvPr/>
        </p:nvSpPr>
        <p:spPr>
          <a:xfrm>
            <a:off x="1216834" y="2090394"/>
            <a:ext cx="9758257" cy="345609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582;p59">
            <a:extLst>
              <a:ext uri="{FF2B5EF4-FFF2-40B4-BE49-F238E27FC236}">
                <a16:creationId xmlns:a16="http://schemas.microsoft.com/office/drawing/2014/main" id="{D8FF9844-56E5-E8F6-9DBC-614D06DE82D2}"/>
              </a:ext>
            </a:extLst>
          </p:cNvPr>
          <p:cNvGrpSpPr/>
          <p:nvPr/>
        </p:nvGrpSpPr>
        <p:grpSpPr>
          <a:xfrm>
            <a:off x="1999764" y="2645175"/>
            <a:ext cx="8193236" cy="2502440"/>
            <a:chOff x="1926332" y="2030271"/>
            <a:chExt cx="8193236" cy="2502440"/>
          </a:xfrm>
        </p:grpSpPr>
        <p:sp>
          <p:nvSpPr>
            <p:cNvPr id="5" name="Google Shape;1586;p59">
              <a:extLst>
                <a:ext uri="{FF2B5EF4-FFF2-40B4-BE49-F238E27FC236}">
                  <a16:creationId xmlns:a16="http://schemas.microsoft.com/office/drawing/2014/main" id="{389BA790-0810-68EC-ED44-C9C62A4174AF}"/>
                </a:ext>
              </a:extLst>
            </p:cNvPr>
            <p:cNvSpPr/>
            <p:nvPr/>
          </p:nvSpPr>
          <p:spPr>
            <a:xfrm rot="10800000" flipH="1">
              <a:off x="1926333" y="2490120"/>
              <a:ext cx="447229" cy="152315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83;p59">
              <a:extLst>
                <a:ext uri="{FF2B5EF4-FFF2-40B4-BE49-F238E27FC236}">
                  <a16:creationId xmlns:a16="http://schemas.microsoft.com/office/drawing/2014/main" id="{9B7C4179-E577-246F-5850-0DF30B621D68}"/>
                </a:ext>
              </a:extLst>
            </p:cNvPr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84;p59">
              <a:extLst>
                <a:ext uri="{FF2B5EF4-FFF2-40B4-BE49-F238E27FC236}">
                  <a16:creationId xmlns:a16="http://schemas.microsoft.com/office/drawing/2014/main" id="{449A08BD-AF87-C3FB-A7AA-D421D41BBDBD}"/>
                </a:ext>
              </a:extLst>
            </p:cNvPr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1585;p59">
              <a:extLst>
                <a:ext uri="{FF2B5EF4-FFF2-40B4-BE49-F238E27FC236}">
                  <a16:creationId xmlns:a16="http://schemas.microsoft.com/office/drawing/2014/main" id="{9462D2C6-A4A5-7084-8F3D-6ACC7C9AE3C6}"/>
                </a:ext>
              </a:extLst>
            </p:cNvPr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9" name="Google Shape;1588;p59">
              <a:extLst>
                <a:ext uri="{FF2B5EF4-FFF2-40B4-BE49-F238E27FC236}">
                  <a16:creationId xmlns:a16="http://schemas.microsoft.com/office/drawing/2014/main" id="{444BEE6C-1404-8D50-CE0E-52BB63F1A179}"/>
                </a:ext>
              </a:extLst>
            </p:cNvPr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altLang="ko-KR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0" name="Google Shape;1594;p59">
              <a:extLst>
                <a:ext uri="{FF2B5EF4-FFF2-40B4-BE49-F238E27FC236}">
                  <a16:creationId xmlns:a16="http://schemas.microsoft.com/office/drawing/2014/main" id="{FBA1EEC7-157D-40A5-8579-30A6CB8EFCA5}"/>
                </a:ext>
              </a:extLst>
            </p:cNvPr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1" name="Google Shape;1595;p59">
              <a:extLst>
                <a:ext uri="{FF2B5EF4-FFF2-40B4-BE49-F238E27FC236}">
                  <a16:creationId xmlns:a16="http://schemas.microsoft.com/office/drawing/2014/main" id="{8BFAF865-8993-8C46-0D04-5F60ED6D60A1}"/>
                </a:ext>
              </a:extLst>
            </p:cNvPr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96;p59">
              <a:extLst>
                <a:ext uri="{FF2B5EF4-FFF2-40B4-BE49-F238E27FC236}">
                  <a16:creationId xmlns:a16="http://schemas.microsoft.com/office/drawing/2014/main" id="{E72DE3FE-B51A-0674-CDBD-9E386A66B23D}"/>
                </a:ext>
              </a:extLst>
            </p:cNvPr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1597;p59">
              <a:extLst>
                <a:ext uri="{FF2B5EF4-FFF2-40B4-BE49-F238E27FC236}">
                  <a16:creationId xmlns:a16="http://schemas.microsoft.com/office/drawing/2014/main" id="{42FE0D7C-F31B-B495-7727-F576601E464F}"/>
                </a:ext>
              </a:extLst>
            </p:cNvPr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1598;p59">
              <a:extLst>
                <a:ext uri="{FF2B5EF4-FFF2-40B4-BE49-F238E27FC236}">
                  <a16:creationId xmlns:a16="http://schemas.microsoft.com/office/drawing/2014/main" id="{4B7392F7-DAED-16C8-8D94-7CB7B94558A9}"/>
                </a:ext>
              </a:extLst>
            </p:cNvPr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99;p59">
              <a:extLst>
                <a:ext uri="{FF2B5EF4-FFF2-40B4-BE49-F238E27FC236}">
                  <a16:creationId xmlns:a16="http://schemas.microsoft.com/office/drawing/2014/main" id="{D1F36724-F26A-5D0A-FCA6-274FFC214179}"/>
                </a:ext>
              </a:extLst>
            </p:cNvPr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02;p59">
              <a:extLst>
                <a:ext uri="{FF2B5EF4-FFF2-40B4-BE49-F238E27FC236}">
                  <a16:creationId xmlns:a16="http://schemas.microsoft.com/office/drawing/2014/main" id="{194A4112-2381-0976-907F-A008275F2C9B}"/>
                </a:ext>
              </a:extLst>
            </p:cNvPr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04;p59">
              <a:extLst>
                <a:ext uri="{FF2B5EF4-FFF2-40B4-BE49-F238E27FC236}">
                  <a16:creationId xmlns:a16="http://schemas.microsoft.com/office/drawing/2014/main" id="{23D2F00F-A0B0-2B35-0392-771FA8C4E01D}"/>
                </a:ext>
              </a:extLst>
            </p:cNvPr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90;p4">
            <a:extLst>
              <a:ext uri="{FF2B5EF4-FFF2-40B4-BE49-F238E27FC236}">
                <a16:creationId xmlns:a16="http://schemas.microsoft.com/office/drawing/2014/main" id="{735CD420-CDF0-14B1-2290-F0CF2690F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B(Thin-filer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9" name="Google Shape;1597;p59">
            <a:extLst>
              <a:ext uri="{FF2B5EF4-FFF2-40B4-BE49-F238E27FC236}">
                <a16:creationId xmlns:a16="http://schemas.microsoft.com/office/drawing/2014/main" id="{E100B14F-AD33-8F08-2DC5-947C77940533}"/>
              </a:ext>
            </a:extLst>
          </p:cNvPr>
          <p:cNvSpPr/>
          <p:nvPr/>
        </p:nvSpPr>
        <p:spPr>
          <a:xfrm>
            <a:off x="5153853" y="2993682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600;p59">
            <a:extLst>
              <a:ext uri="{FF2B5EF4-FFF2-40B4-BE49-F238E27FC236}">
                <a16:creationId xmlns:a16="http://schemas.microsoft.com/office/drawing/2014/main" id="{E6DE566D-1F7E-88F4-6068-B0E0DF514003}"/>
              </a:ext>
            </a:extLst>
          </p:cNvPr>
          <p:cNvSpPr/>
          <p:nvPr/>
        </p:nvSpPr>
        <p:spPr>
          <a:xfrm>
            <a:off x="5534478" y="3105024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1" name="Google Shape;1601;p59">
            <a:extLst>
              <a:ext uri="{FF2B5EF4-FFF2-40B4-BE49-F238E27FC236}">
                <a16:creationId xmlns:a16="http://schemas.microsoft.com/office/drawing/2014/main" id="{5B05D351-BA9C-31E2-6F9D-8B4AAAE8BE7D}"/>
              </a:ext>
            </a:extLst>
          </p:cNvPr>
          <p:cNvSpPr/>
          <p:nvPr/>
        </p:nvSpPr>
        <p:spPr>
          <a:xfrm>
            <a:off x="5707609" y="3557869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3;p59">
            <a:extLst>
              <a:ext uri="{FF2B5EF4-FFF2-40B4-BE49-F238E27FC236}">
                <a16:creationId xmlns:a16="http://schemas.microsoft.com/office/drawing/2014/main" id="{74591FD5-DF9F-02C0-FFC8-FB994E65900A}"/>
              </a:ext>
            </a:extLst>
          </p:cNvPr>
          <p:cNvSpPr/>
          <p:nvPr/>
        </p:nvSpPr>
        <p:spPr>
          <a:xfrm>
            <a:off x="5729791" y="4010714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3" name="Google Shape;1605;p59">
            <a:extLst>
              <a:ext uri="{FF2B5EF4-FFF2-40B4-BE49-F238E27FC236}">
                <a16:creationId xmlns:a16="http://schemas.microsoft.com/office/drawing/2014/main" id="{6C016341-32F7-150A-298B-8F9A83436347}"/>
              </a:ext>
            </a:extLst>
          </p:cNvPr>
          <p:cNvSpPr/>
          <p:nvPr/>
        </p:nvSpPr>
        <p:spPr>
          <a:xfrm>
            <a:off x="5734767" y="4463559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Google Shape;1606;p59">
            <a:extLst>
              <a:ext uri="{FF2B5EF4-FFF2-40B4-BE49-F238E27FC236}">
                <a16:creationId xmlns:a16="http://schemas.microsoft.com/office/drawing/2014/main" id="{BD4FDEA9-4DDD-D9F8-31EB-C276F8665CDE}"/>
              </a:ext>
            </a:extLst>
          </p:cNvPr>
          <p:cNvSpPr/>
          <p:nvPr/>
        </p:nvSpPr>
        <p:spPr>
          <a:xfrm>
            <a:off x="4602882" y="3152118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607;p59">
            <a:extLst>
              <a:ext uri="{FF2B5EF4-FFF2-40B4-BE49-F238E27FC236}">
                <a16:creationId xmlns:a16="http://schemas.microsoft.com/office/drawing/2014/main" id="{2747D89E-038C-EEE6-9343-BB31F4FACBB1}"/>
              </a:ext>
            </a:extLst>
          </p:cNvPr>
          <p:cNvSpPr/>
          <p:nvPr/>
        </p:nvSpPr>
        <p:spPr>
          <a:xfrm flipH="1">
            <a:off x="6444098" y="3152118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B9F4D29F-3EEE-F0C4-E8EE-F473EBAB3FFA}"/>
              </a:ext>
            </a:extLst>
          </p:cNvPr>
          <p:cNvGrpSpPr/>
          <p:nvPr/>
        </p:nvGrpSpPr>
        <p:grpSpPr>
          <a:xfrm>
            <a:off x="3884976" y="3149033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27" name="Freeform: Shape 307">
              <a:extLst>
                <a:ext uri="{FF2B5EF4-FFF2-40B4-BE49-F238E27FC236}">
                  <a16:creationId xmlns:a16="http://schemas.microsoft.com/office/drawing/2014/main" id="{448F5632-15E7-49E0-27D1-E5E63A9BFE85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08">
              <a:extLst>
                <a:ext uri="{FF2B5EF4-FFF2-40B4-BE49-F238E27FC236}">
                  <a16:creationId xmlns:a16="http://schemas.microsoft.com/office/drawing/2014/main" id="{0343AFCF-C0CB-F90C-6779-82B85CF9D13D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09">
              <a:extLst>
                <a:ext uri="{FF2B5EF4-FFF2-40B4-BE49-F238E27FC236}">
                  <a16:creationId xmlns:a16="http://schemas.microsoft.com/office/drawing/2014/main" id="{CF7ED7B3-5650-4E4D-615E-E643671D48D3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10">
              <a:extLst>
                <a:ext uri="{FF2B5EF4-FFF2-40B4-BE49-F238E27FC236}">
                  <a16:creationId xmlns:a16="http://schemas.microsoft.com/office/drawing/2014/main" id="{E89EE0C3-08DD-DEAA-BA26-11EBF1FDF7E0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11">
              <a:extLst>
                <a:ext uri="{FF2B5EF4-FFF2-40B4-BE49-F238E27FC236}">
                  <a16:creationId xmlns:a16="http://schemas.microsoft.com/office/drawing/2014/main" id="{7C8BF326-67DA-6CE1-6529-BC47B0A8224D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2">
              <a:extLst>
                <a:ext uri="{FF2B5EF4-FFF2-40B4-BE49-F238E27FC236}">
                  <a16:creationId xmlns:a16="http://schemas.microsoft.com/office/drawing/2014/main" id="{1BC609B1-0361-3859-81D6-FE456C15E1B9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3">
              <a:extLst>
                <a:ext uri="{FF2B5EF4-FFF2-40B4-BE49-F238E27FC236}">
                  <a16:creationId xmlns:a16="http://schemas.microsoft.com/office/drawing/2014/main" id="{AE2AB7AF-48BD-150A-BFBC-6E48F21FF2D9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4">
              <a:extLst>
                <a:ext uri="{FF2B5EF4-FFF2-40B4-BE49-F238E27FC236}">
                  <a16:creationId xmlns:a16="http://schemas.microsoft.com/office/drawing/2014/main" id="{3E8183C3-22AE-DA7C-92A1-4CF9797D77A9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5">
              <a:extLst>
                <a:ext uri="{FF2B5EF4-FFF2-40B4-BE49-F238E27FC236}">
                  <a16:creationId xmlns:a16="http://schemas.microsoft.com/office/drawing/2014/main" id="{134B9A85-D980-65B4-6BF3-967CC45BE3E6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6">
              <a:extLst>
                <a:ext uri="{FF2B5EF4-FFF2-40B4-BE49-F238E27FC236}">
                  <a16:creationId xmlns:a16="http://schemas.microsoft.com/office/drawing/2014/main" id="{05755B15-2E42-D553-B544-5DE89A060E73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7">
              <a:extLst>
                <a:ext uri="{FF2B5EF4-FFF2-40B4-BE49-F238E27FC236}">
                  <a16:creationId xmlns:a16="http://schemas.microsoft.com/office/drawing/2014/main" id="{6D542233-BA81-46F7-1B80-2BF54D819A56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8">
              <a:extLst>
                <a:ext uri="{FF2B5EF4-FFF2-40B4-BE49-F238E27FC236}">
                  <a16:creationId xmlns:a16="http://schemas.microsoft.com/office/drawing/2014/main" id="{A2DC3690-B721-82E2-8B61-EABEB60133EF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Google Shape;1591;p59">
            <a:extLst>
              <a:ext uri="{FF2B5EF4-FFF2-40B4-BE49-F238E27FC236}">
                <a16:creationId xmlns:a16="http://schemas.microsoft.com/office/drawing/2014/main" id="{9CC8049D-C69E-3BC1-2E81-92365A1DCBC2}"/>
              </a:ext>
            </a:extLst>
          </p:cNvPr>
          <p:cNvSpPr/>
          <p:nvPr/>
        </p:nvSpPr>
        <p:spPr>
          <a:xfrm>
            <a:off x="3326343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40" name="Google Shape;1592;p59">
            <a:extLst>
              <a:ext uri="{FF2B5EF4-FFF2-40B4-BE49-F238E27FC236}">
                <a16:creationId xmlns:a16="http://schemas.microsoft.com/office/drawing/2014/main" id="{3FD812F5-D711-8A14-C58E-FC461A0718FB}"/>
              </a:ext>
            </a:extLst>
          </p:cNvPr>
          <p:cNvSpPr/>
          <p:nvPr/>
        </p:nvSpPr>
        <p:spPr>
          <a:xfrm>
            <a:off x="3861439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1" name="Google Shape;1593;p59">
            <a:extLst>
              <a:ext uri="{FF2B5EF4-FFF2-40B4-BE49-F238E27FC236}">
                <a16:creationId xmlns:a16="http://schemas.microsoft.com/office/drawing/2014/main" id="{DC44D5C8-3DC7-661D-1A15-A8E9CA42D2ED}"/>
              </a:ext>
            </a:extLst>
          </p:cNvPr>
          <p:cNvSpPr/>
          <p:nvPr/>
        </p:nvSpPr>
        <p:spPr>
          <a:xfrm>
            <a:off x="3460602" y="4710157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2" name="Google Shape;1591;p59">
            <a:extLst>
              <a:ext uri="{FF2B5EF4-FFF2-40B4-BE49-F238E27FC236}">
                <a16:creationId xmlns:a16="http://schemas.microsoft.com/office/drawing/2014/main" id="{80B9CD9F-71E3-CB3F-40C4-D2781DABE6DB}"/>
              </a:ext>
            </a:extLst>
          </p:cNvPr>
          <p:cNvSpPr/>
          <p:nvPr/>
        </p:nvSpPr>
        <p:spPr>
          <a:xfrm>
            <a:off x="4398487" y="3741928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C80C3332-3B29-1F79-1706-D9552C5A2FD4}"/>
              </a:ext>
            </a:extLst>
          </p:cNvPr>
          <p:cNvSpPr/>
          <p:nvPr/>
        </p:nvSpPr>
        <p:spPr>
          <a:xfrm rot="5400000">
            <a:off x="3901866" y="3003884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22F923-4980-FE3B-4D18-3C2FCDC9AEE2}"/>
              </a:ext>
            </a:extLst>
          </p:cNvPr>
          <p:cNvCxnSpPr>
            <a:cxnSpLocks/>
            <a:stCxn id="43" idx="1"/>
            <a:endCxn id="40" idx="0"/>
          </p:cNvCxnSpPr>
          <p:nvPr/>
        </p:nvCxnSpPr>
        <p:spPr>
          <a:xfrm flipH="1">
            <a:off x="4103718" y="3363216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860496-0CA9-3119-1DAF-2D56A1773511}"/>
              </a:ext>
            </a:extLst>
          </p:cNvPr>
          <p:cNvGrpSpPr/>
          <p:nvPr/>
        </p:nvGrpSpPr>
        <p:grpSpPr>
          <a:xfrm>
            <a:off x="7560451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46" name="Freeform: Shape 315">
              <a:extLst>
                <a:ext uri="{FF2B5EF4-FFF2-40B4-BE49-F238E27FC236}">
                  <a16:creationId xmlns:a16="http://schemas.microsoft.com/office/drawing/2014/main" id="{AB925B1C-0189-E83B-4D00-A163A7CDCA80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16">
              <a:extLst>
                <a:ext uri="{FF2B5EF4-FFF2-40B4-BE49-F238E27FC236}">
                  <a16:creationId xmlns:a16="http://schemas.microsoft.com/office/drawing/2014/main" id="{4F44C815-C85B-5DB6-031E-54E6E486AA4A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17">
              <a:extLst>
                <a:ext uri="{FF2B5EF4-FFF2-40B4-BE49-F238E27FC236}">
                  <a16:creationId xmlns:a16="http://schemas.microsoft.com/office/drawing/2014/main" id="{C21158FA-BFE4-8772-DA52-F98E08B39858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318">
              <a:extLst>
                <a:ext uri="{FF2B5EF4-FFF2-40B4-BE49-F238E27FC236}">
                  <a16:creationId xmlns:a16="http://schemas.microsoft.com/office/drawing/2014/main" id="{8790DAC5-4170-A6DC-2C09-39F56C8622C2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5335DD8-4E3D-44DA-1C53-415301B541C2}"/>
              </a:ext>
            </a:extLst>
          </p:cNvPr>
          <p:cNvGrpSpPr/>
          <p:nvPr/>
        </p:nvGrpSpPr>
        <p:grpSpPr>
          <a:xfrm>
            <a:off x="7560451" y="3721948"/>
            <a:ext cx="191077" cy="294349"/>
            <a:chOff x="6776925" y="5734644"/>
            <a:chExt cx="191077" cy="294349"/>
          </a:xfrm>
        </p:grpSpPr>
        <p:sp>
          <p:nvSpPr>
            <p:cNvPr id="51" name="Freeform: Shape 315">
              <a:extLst>
                <a:ext uri="{FF2B5EF4-FFF2-40B4-BE49-F238E27FC236}">
                  <a16:creationId xmlns:a16="http://schemas.microsoft.com/office/drawing/2014/main" id="{1EC4C8A2-567D-C1A1-393D-BF3431ACE621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16">
              <a:extLst>
                <a:ext uri="{FF2B5EF4-FFF2-40B4-BE49-F238E27FC236}">
                  <a16:creationId xmlns:a16="http://schemas.microsoft.com/office/drawing/2014/main" id="{DBC04780-84FC-A43C-76F2-0E958D118A9F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17">
              <a:extLst>
                <a:ext uri="{FF2B5EF4-FFF2-40B4-BE49-F238E27FC236}">
                  <a16:creationId xmlns:a16="http://schemas.microsoft.com/office/drawing/2014/main" id="{FAC2B9E8-8C1E-C63E-9FA7-DAE52BF251ED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18">
              <a:extLst>
                <a:ext uri="{FF2B5EF4-FFF2-40B4-BE49-F238E27FC236}">
                  <a16:creationId xmlns:a16="http://schemas.microsoft.com/office/drawing/2014/main" id="{1A67AEF2-194E-E122-8E60-56286D233CCB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1FBD490-0D2E-BBB8-24B8-622D40658D0C}"/>
              </a:ext>
            </a:extLst>
          </p:cNvPr>
          <p:cNvGrpSpPr/>
          <p:nvPr/>
        </p:nvGrpSpPr>
        <p:grpSpPr>
          <a:xfrm>
            <a:off x="8001554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56" name="Freeform: Shape 315">
              <a:extLst>
                <a:ext uri="{FF2B5EF4-FFF2-40B4-BE49-F238E27FC236}">
                  <a16:creationId xmlns:a16="http://schemas.microsoft.com/office/drawing/2014/main" id="{DC570239-4753-5DD0-036B-5EC9E1806CDD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16">
              <a:extLst>
                <a:ext uri="{FF2B5EF4-FFF2-40B4-BE49-F238E27FC236}">
                  <a16:creationId xmlns:a16="http://schemas.microsoft.com/office/drawing/2014/main" id="{2EC2DE67-822B-A33F-F295-5A6705336844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17">
              <a:extLst>
                <a:ext uri="{FF2B5EF4-FFF2-40B4-BE49-F238E27FC236}">
                  <a16:creationId xmlns:a16="http://schemas.microsoft.com/office/drawing/2014/main" id="{C966C216-5951-069A-E162-C5418C8EB07E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18">
              <a:extLst>
                <a:ext uri="{FF2B5EF4-FFF2-40B4-BE49-F238E27FC236}">
                  <a16:creationId xmlns:a16="http://schemas.microsoft.com/office/drawing/2014/main" id="{F4A1E671-D868-4A8E-61B7-135905DDF0E2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34CFD74-1BD1-E2FC-F729-C7361ABC23A6}"/>
              </a:ext>
            </a:extLst>
          </p:cNvPr>
          <p:cNvGrpSpPr/>
          <p:nvPr/>
        </p:nvGrpSpPr>
        <p:grpSpPr>
          <a:xfrm>
            <a:off x="8001554" y="3721948"/>
            <a:ext cx="191077" cy="294349"/>
            <a:chOff x="6776925" y="5734644"/>
            <a:chExt cx="191077" cy="294349"/>
          </a:xfrm>
        </p:grpSpPr>
        <p:sp>
          <p:nvSpPr>
            <p:cNvPr id="61" name="Freeform: Shape 315">
              <a:extLst>
                <a:ext uri="{FF2B5EF4-FFF2-40B4-BE49-F238E27FC236}">
                  <a16:creationId xmlns:a16="http://schemas.microsoft.com/office/drawing/2014/main" id="{A28AA4B1-95F8-2D55-F978-045910A46871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16">
              <a:extLst>
                <a:ext uri="{FF2B5EF4-FFF2-40B4-BE49-F238E27FC236}">
                  <a16:creationId xmlns:a16="http://schemas.microsoft.com/office/drawing/2014/main" id="{1B926DE5-C3C5-0EFC-BE03-BA47362E45BA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317">
              <a:extLst>
                <a:ext uri="{FF2B5EF4-FFF2-40B4-BE49-F238E27FC236}">
                  <a16:creationId xmlns:a16="http://schemas.microsoft.com/office/drawing/2014/main" id="{DEA1A7F7-30FF-FF79-509B-2309ECD37A8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18">
              <a:extLst>
                <a:ext uri="{FF2B5EF4-FFF2-40B4-BE49-F238E27FC236}">
                  <a16:creationId xmlns:a16="http://schemas.microsoft.com/office/drawing/2014/main" id="{CD297853-D1FE-179F-DD6C-D58DDCA0DAAB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96DB29A-FC6D-32F6-6205-68DA352199EE}"/>
              </a:ext>
            </a:extLst>
          </p:cNvPr>
          <p:cNvGrpSpPr/>
          <p:nvPr/>
        </p:nvGrpSpPr>
        <p:grpSpPr>
          <a:xfrm>
            <a:off x="8440467" y="3316816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66" name="Freeform: Shape 315">
              <a:extLst>
                <a:ext uri="{FF2B5EF4-FFF2-40B4-BE49-F238E27FC236}">
                  <a16:creationId xmlns:a16="http://schemas.microsoft.com/office/drawing/2014/main" id="{300CA397-7CD0-595E-55AC-C4E04E67F7E3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316">
              <a:extLst>
                <a:ext uri="{FF2B5EF4-FFF2-40B4-BE49-F238E27FC236}">
                  <a16:creationId xmlns:a16="http://schemas.microsoft.com/office/drawing/2014/main" id="{81124D9F-049B-A945-D5F2-AAE822C21C5A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317">
              <a:extLst>
                <a:ext uri="{FF2B5EF4-FFF2-40B4-BE49-F238E27FC236}">
                  <a16:creationId xmlns:a16="http://schemas.microsoft.com/office/drawing/2014/main" id="{5D6DB85E-03CB-F725-577D-8DBDE5DA2954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18">
              <a:extLst>
                <a:ext uri="{FF2B5EF4-FFF2-40B4-BE49-F238E27FC236}">
                  <a16:creationId xmlns:a16="http://schemas.microsoft.com/office/drawing/2014/main" id="{C857335C-889B-1E26-59B9-1C5954879899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99C61A-0558-3B89-4FD2-1575D4FA61FD}"/>
              </a:ext>
            </a:extLst>
          </p:cNvPr>
          <p:cNvGrpSpPr/>
          <p:nvPr/>
        </p:nvGrpSpPr>
        <p:grpSpPr>
          <a:xfrm>
            <a:off x="8440467" y="3721948"/>
            <a:ext cx="191077" cy="294349"/>
            <a:chOff x="6776925" y="5734644"/>
            <a:chExt cx="191077" cy="294349"/>
          </a:xfrm>
        </p:grpSpPr>
        <p:sp>
          <p:nvSpPr>
            <p:cNvPr id="71" name="Freeform: Shape 315">
              <a:extLst>
                <a:ext uri="{FF2B5EF4-FFF2-40B4-BE49-F238E27FC236}">
                  <a16:creationId xmlns:a16="http://schemas.microsoft.com/office/drawing/2014/main" id="{89B9771A-64AC-24B8-FFA6-434023C042B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16">
              <a:extLst>
                <a:ext uri="{FF2B5EF4-FFF2-40B4-BE49-F238E27FC236}">
                  <a16:creationId xmlns:a16="http://schemas.microsoft.com/office/drawing/2014/main" id="{C3962A95-ACDE-495B-876C-56D096002977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17">
              <a:extLst>
                <a:ext uri="{FF2B5EF4-FFF2-40B4-BE49-F238E27FC236}">
                  <a16:creationId xmlns:a16="http://schemas.microsoft.com/office/drawing/2014/main" id="{3FA74E00-86C3-F40C-2836-DDBA90E2C752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18">
              <a:extLst>
                <a:ext uri="{FF2B5EF4-FFF2-40B4-BE49-F238E27FC236}">
                  <a16:creationId xmlns:a16="http://schemas.microsoft.com/office/drawing/2014/main" id="{A31BE664-CDF5-F9D3-A0AE-39CD02FB921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5" name="설명선: 아래쪽 화살표 74">
            <a:extLst>
              <a:ext uri="{FF2B5EF4-FFF2-40B4-BE49-F238E27FC236}">
                <a16:creationId xmlns:a16="http://schemas.microsoft.com/office/drawing/2014/main" id="{45E27B77-AB10-BE62-C871-2ADE95AC7011}"/>
              </a:ext>
            </a:extLst>
          </p:cNvPr>
          <p:cNvSpPr/>
          <p:nvPr/>
        </p:nvSpPr>
        <p:spPr>
          <a:xfrm>
            <a:off x="7395721" y="3662598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Google Shape;1593;p59">
            <a:extLst>
              <a:ext uri="{FF2B5EF4-FFF2-40B4-BE49-F238E27FC236}">
                <a16:creationId xmlns:a16="http://schemas.microsoft.com/office/drawing/2014/main" id="{C3C3B8FA-B102-68A1-7DED-1F2B439AF7F3}"/>
              </a:ext>
            </a:extLst>
          </p:cNvPr>
          <p:cNvSpPr/>
          <p:nvPr/>
        </p:nvSpPr>
        <p:spPr>
          <a:xfrm>
            <a:off x="7443705" y="4480839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747EA1-3EF2-A597-D021-5EB008FA55BA}"/>
              </a:ext>
            </a:extLst>
          </p:cNvPr>
          <p:cNvSpPr/>
          <p:nvPr/>
        </p:nvSpPr>
        <p:spPr>
          <a:xfrm>
            <a:off x="1401278" y="2496135"/>
            <a:ext cx="5818039" cy="2522102"/>
          </a:xfrm>
          <a:prstGeom prst="rect">
            <a:avLst/>
          </a:prstGeom>
          <a:solidFill>
            <a:schemeClr val="bg1">
              <a:alpha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SamsungOneKoreanOTF 400"/>
              <a:cs typeface="+mn-cs"/>
            </a:endParaRPr>
          </a:p>
        </p:txBody>
      </p:sp>
      <p:grpSp>
        <p:nvGrpSpPr>
          <p:cNvPr id="78" name="Google Shape;1829;p72">
            <a:extLst>
              <a:ext uri="{FF2B5EF4-FFF2-40B4-BE49-F238E27FC236}">
                <a16:creationId xmlns:a16="http://schemas.microsoft.com/office/drawing/2014/main" id="{03774AD0-DE73-376E-D417-107BE6722B3E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79" name="Google Shape;1830;p72">
              <a:extLst>
                <a:ext uri="{FF2B5EF4-FFF2-40B4-BE49-F238E27FC236}">
                  <a16:creationId xmlns:a16="http://schemas.microsoft.com/office/drawing/2014/main" id="{AFAF2EAB-392F-0A4D-9F51-AF0B56074FC7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831;p72">
              <a:extLst>
                <a:ext uri="{FF2B5EF4-FFF2-40B4-BE49-F238E27FC236}">
                  <a16:creationId xmlns:a16="http://schemas.microsoft.com/office/drawing/2014/main" id="{6F206304-D673-4EDB-9BB2-9B5998628F48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832;p72">
              <a:extLst>
                <a:ext uri="{FF2B5EF4-FFF2-40B4-BE49-F238E27FC236}">
                  <a16:creationId xmlns:a16="http://schemas.microsoft.com/office/drawing/2014/main" id="{4A17B45E-1D71-963E-FE8B-377B96621C34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833;p72">
              <a:extLst>
                <a:ext uri="{FF2B5EF4-FFF2-40B4-BE49-F238E27FC236}">
                  <a16:creationId xmlns:a16="http://schemas.microsoft.com/office/drawing/2014/main" id="{A4D132C3-42C8-B8AB-2232-CF76BBBE5D84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1740;p67">
            <a:extLst>
              <a:ext uri="{FF2B5EF4-FFF2-40B4-BE49-F238E27FC236}">
                <a16:creationId xmlns:a16="http://schemas.microsoft.com/office/drawing/2014/main" id="{4374CAA4-0ECF-9880-FFAB-C0FFD5B40B0F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84" name="Google Shape;1741;p67">
            <a:extLst>
              <a:ext uri="{FF2B5EF4-FFF2-40B4-BE49-F238E27FC236}">
                <a16:creationId xmlns:a16="http://schemas.microsoft.com/office/drawing/2014/main" id="{5A79711B-CDD1-DC91-4832-A137EFF1EC28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85" name="Google Shape;1742;p67">
            <a:extLst>
              <a:ext uri="{FF2B5EF4-FFF2-40B4-BE49-F238E27FC236}">
                <a16:creationId xmlns:a16="http://schemas.microsoft.com/office/drawing/2014/main" id="{8E30C74C-EB4D-B5DE-0703-DA93B1EF19FC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86" name="Google Shape;1743;p67">
            <a:extLst>
              <a:ext uri="{FF2B5EF4-FFF2-40B4-BE49-F238E27FC236}">
                <a16:creationId xmlns:a16="http://schemas.microsoft.com/office/drawing/2014/main" id="{6C4546A3-7577-0A33-2693-9F8D381797D4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7" name="Google Shape;1740;p67">
            <a:extLst>
              <a:ext uri="{FF2B5EF4-FFF2-40B4-BE49-F238E27FC236}">
                <a16:creationId xmlns:a16="http://schemas.microsoft.com/office/drawing/2014/main" id="{4FD891C4-AB27-3542-4D66-0619C1D9BD4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27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0;p4">
            <a:extLst>
              <a:ext uri="{FF2B5EF4-FFF2-40B4-BE49-F238E27FC236}">
                <a16:creationId xmlns:a16="http://schemas.microsoft.com/office/drawing/2014/main" id="{3D92E08D-441F-4183-E309-7DE1753DB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B(Thin-filer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3" name="Google Shape;235;p6">
            <a:extLst>
              <a:ext uri="{FF2B5EF4-FFF2-40B4-BE49-F238E27FC236}">
                <a16:creationId xmlns:a16="http://schemas.microsoft.com/office/drawing/2014/main" id="{D532DDB1-7575-B234-50CE-9F6D3321E116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Thin-Filer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분류 모델 구축 후 </a:t>
            </a: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autoML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pycaret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을 통해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Best Model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 선정 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3C1E8D9-D21D-8FA7-2C52-90C7D43A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0" y="1960159"/>
            <a:ext cx="4766767" cy="1371732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3B1179-262E-BD81-2FAF-34153C8C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43" y="1960159"/>
            <a:ext cx="6025697" cy="4150482"/>
          </a:xfrm>
          <a:prstGeom prst="rect">
            <a:avLst/>
          </a:prstGeom>
          <a:ln w="12700"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1C6B6E-5BA8-187A-8892-7B5DB4CB1541}"/>
              </a:ext>
            </a:extLst>
          </p:cNvPr>
          <p:cNvSpPr/>
          <p:nvPr/>
        </p:nvSpPr>
        <p:spPr>
          <a:xfrm>
            <a:off x="5579043" y="2185508"/>
            <a:ext cx="6025696" cy="279900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3269;p118">
            <a:extLst>
              <a:ext uri="{FF2B5EF4-FFF2-40B4-BE49-F238E27FC236}">
                <a16:creationId xmlns:a16="http://schemas.microsoft.com/office/drawing/2014/main" id="{4E873F94-AEDA-A55D-FACA-B3D3A68A889C}"/>
              </a:ext>
            </a:extLst>
          </p:cNvPr>
          <p:cNvSpPr/>
          <p:nvPr/>
        </p:nvSpPr>
        <p:spPr>
          <a:xfrm>
            <a:off x="587259" y="4170132"/>
            <a:ext cx="4766768" cy="1470208"/>
          </a:xfrm>
          <a:prstGeom prst="homePlate">
            <a:avLst>
              <a:gd name="adj" fmla="val 0"/>
            </a:avLst>
          </a:prstGeom>
          <a:solidFill>
            <a:schemeClr val="lt1"/>
          </a:solidFill>
          <a:ln w="28575" cap="flat" cmpd="sng">
            <a:solidFill>
              <a:srgbClr val="E90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70;p118">
            <a:extLst>
              <a:ext uri="{FF2B5EF4-FFF2-40B4-BE49-F238E27FC236}">
                <a16:creationId xmlns:a16="http://schemas.microsoft.com/office/drawing/2014/main" id="{E5A84D0C-7600-7F2B-2A05-30546855F547}"/>
              </a:ext>
            </a:extLst>
          </p:cNvPr>
          <p:cNvSpPr/>
          <p:nvPr/>
        </p:nvSpPr>
        <p:spPr>
          <a:xfrm>
            <a:off x="1883202" y="4071809"/>
            <a:ext cx="2191992" cy="1966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2000"/>
              <a:buFont typeface="Arial"/>
              <a:buNone/>
            </a:pPr>
            <a:r>
              <a:rPr lang="en-US" altLang="ko-KR" sz="2000" b="0" u="none" strike="noStrike" cap="none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Best</a:t>
            </a:r>
            <a:r>
              <a:rPr lang="ko-KR" altLang="en-US" sz="20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 </a:t>
            </a:r>
            <a:r>
              <a:rPr lang="en-US" altLang="ko-KR" sz="20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Model</a:t>
            </a:r>
            <a:endParaRPr lang="en-US" altLang="ko-KR" sz="1092" b="0" u="none" strike="noStrike" cap="none" dirty="0">
              <a:solidFill>
                <a:srgbClr val="E9006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91245-798C-B755-5E04-6D5427701414}"/>
              </a:ext>
            </a:extLst>
          </p:cNvPr>
          <p:cNvSpPr txBox="1"/>
          <p:nvPr/>
        </p:nvSpPr>
        <p:spPr>
          <a:xfrm>
            <a:off x="1317354" y="4785119"/>
            <a:ext cx="33162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하나2.0 R" panose="020B0303000000000000" pitchFamily="50" charset="-127"/>
                <a:ea typeface="하나2.0 R" panose="020B0303000000000000" pitchFamily="50" charset="-127"/>
              </a:rPr>
              <a:t>Extra Tree Classier</a:t>
            </a:r>
          </a:p>
        </p:txBody>
      </p:sp>
      <p:grpSp>
        <p:nvGrpSpPr>
          <p:cNvPr id="13" name="Google Shape;1829;p72">
            <a:extLst>
              <a:ext uri="{FF2B5EF4-FFF2-40B4-BE49-F238E27FC236}">
                <a16:creationId xmlns:a16="http://schemas.microsoft.com/office/drawing/2014/main" id="{2482C349-D87A-9A25-BA7C-EE7EFF73DCA4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5" name="Google Shape;1830;p72">
              <a:extLst>
                <a:ext uri="{FF2B5EF4-FFF2-40B4-BE49-F238E27FC236}">
                  <a16:creationId xmlns:a16="http://schemas.microsoft.com/office/drawing/2014/main" id="{ECD4FB87-7748-8F15-E774-C3BA933D1C72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31;p72">
              <a:extLst>
                <a:ext uri="{FF2B5EF4-FFF2-40B4-BE49-F238E27FC236}">
                  <a16:creationId xmlns:a16="http://schemas.microsoft.com/office/drawing/2014/main" id="{8326A4D7-05EA-9EAD-6E58-6C609E7B06D9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32;p72">
              <a:extLst>
                <a:ext uri="{FF2B5EF4-FFF2-40B4-BE49-F238E27FC236}">
                  <a16:creationId xmlns:a16="http://schemas.microsoft.com/office/drawing/2014/main" id="{6B34EDF7-CA1F-795B-8569-2E40C0C2D212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33;p72">
              <a:extLst>
                <a:ext uri="{FF2B5EF4-FFF2-40B4-BE49-F238E27FC236}">
                  <a16:creationId xmlns:a16="http://schemas.microsoft.com/office/drawing/2014/main" id="{012F604A-35D3-1B15-365A-2FA9498C6FD4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740;p67">
            <a:extLst>
              <a:ext uri="{FF2B5EF4-FFF2-40B4-BE49-F238E27FC236}">
                <a16:creationId xmlns:a16="http://schemas.microsoft.com/office/drawing/2014/main" id="{6AEFA1A2-CB1E-916B-38C9-B01525E0A67E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0" name="Google Shape;1741;p67">
            <a:extLst>
              <a:ext uri="{FF2B5EF4-FFF2-40B4-BE49-F238E27FC236}">
                <a16:creationId xmlns:a16="http://schemas.microsoft.com/office/drawing/2014/main" id="{65B78AD8-F06A-E867-0814-F617C3CA0EFA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742;p67">
            <a:extLst>
              <a:ext uri="{FF2B5EF4-FFF2-40B4-BE49-F238E27FC236}">
                <a16:creationId xmlns:a16="http://schemas.microsoft.com/office/drawing/2014/main" id="{6B61BA02-172D-9A90-D1AB-799D9FF37092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743;p67">
            <a:extLst>
              <a:ext uri="{FF2B5EF4-FFF2-40B4-BE49-F238E27FC236}">
                <a16:creationId xmlns:a16="http://schemas.microsoft.com/office/drawing/2014/main" id="{C6E8BE7A-BDE0-E932-E0FC-B547E03515F1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Google Shape;1740;p67">
            <a:extLst>
              <a:ext uri="{FF2B5EF4-FFF2-40B4-BE49-F238E27FC236}">
                <a16:creationId xmlns:a16="http://schemas.microsoft.com/office/drawing/2014/main" id="{AE89BD90-3E25-6636-030C-3E82D373B9D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028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BE4280-617D-0572-129F-F8F4476F9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B(Thin-filer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477DF-9245-A686-5A00-248805E2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79" y="1791245"/>
            <a:ext cx="5815670" cy="4086562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833338-236C-4E08-BCC4-4F27DA25B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74" b="15374"/>
          <a:stretch/>
        </p:blipFill>
        <p:spPr>
          <a:xfrm>
            <a:off x="7515498" y="3278555"/>
            <a:ext cx="3222061" cy="7371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E21E53-F497-BB7A-85C1-29071E424407}"/>
              </a:ext>
            </a:extLst>
          </p:cNvPr>
          <p:cNvSpPr/>
          <p:nvPr/>
        </p:nvSpPr>
        <p:spPr>
          <a:xfrm>
            <a:off x="7534840" y="3278555"/>
            <a:ext cx="3202720" cy="737186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A8808-598C-D28E-8D12-99A0B149E485}"/>
              </a:ext>
            </a:extLst>
          </p:cNvPr>
          <p:cNvSpPr txBox="1"/>
          <p:nvPr/>
        </p:nvSpPr>
        <p:spPr>
          <a:xfrm>
            <a:off x="7515498" y="2947621"/>
            <a:ext cx="3241402" cy="338554"/>
          </a:xfrm>
          <a:prstGeom prst="rect">
            <a:avLst/>
          </a:prstGeom>
          <a:solidFill>
            <a:srgbClr val="E9006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Test Score</a:t>
            </a:r>
          </a:p>
        </p:txBody>
      </p:sp>
      <p:grpSp>
        <p:nvGrpSpPr>
          <p:cNvPr id="21" name="Google Shape;1829;p72">
            <a:extLst>
              <a:ext uri="{FF2B5EF4-FFF2-40B4-BE49-F238E27FC236}">
                <a16:creationId xmlns:a16="http://schemas.microsoft.com/office/drawing/2014/main" id="{AE425A19-8C01-5FBB-20D5-93836ED4ADD4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2" name="Google Shape;1830;p72">
              <a:extLst>
                <a:ext uri="{FF2B5EF4-FFF2-40B4-BE49-F238E27FC236}">
                  <a16:creationId xmlns:a16="http://schemas.microsoft.com/office/drawing/2014/main" id="{A8EB47EE-A173-1326-E9EB-E73BE3F60864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31;p72">
              <a:extLst>
                <a:ext uri="{FF2B5EF4-FFF2-40B4-BE49-F238E27FC236}">
                  <a16:creationId xmlns:a16="http://schemas.microsoft.com/office/drawing/2014/main" id="{95B2CC04-C6A2-50D1-902C-C88231F179FC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32;p72">
              <a:extLst>
                <a:ext uri="{FF2B5EF4-FFF2-40B4-BE49-F238E27FC236}">
                  <a16:creationId xmlns:a16="http://schemas.microsoft.com/office/drawing/2014/main" id="{E6485E8C-5F61-7B20-C471-9F62E3983C6A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33;p72">
              <a:extLst>
                <a:ext uri="{FF2B5EF4-FFF2-40B4-BE49-F238E27FC236}">
                  <a16:creationId xmlns:a16="http://schemas.microsoft.com/office/drawing/2014/main" id="{6C65C0A9-709E-DD9A-8534-5ED0DA3F21E0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1740;p67">
            <a:extLst>
              <a:ext uri="{FF2B5EF4-FFF2-40B4-BE49-F238E27FC236}">
                <a16:creationId xmlns:a16="http://schemas.microsoft.com/office/drawing/2014/main" id="{90B15264-D68B-8775-74ED-C9618BB5CAFD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7" name="Google Shape;1741;p67">
            <a:extLst>
              <a:ext uri="{FF2B5EF4-FFF2-40B4-BE49-F238E27FC236}">
                <a16:creationId xmlns:a16="http://schemas.microsoft.com/office/drawing/2014/main" id="{C37B61A3-EB4F-6C90-E4DE-967BA747E378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8" name="Google Shape;1742;p67">
            <a:extLst>
              <a:ext uri="{FF2B5EF4-FFF2-40B4-BE49-F238E27FC236}">
                <a16:creationId xmlns:a16="http://schemas.microsoft.com/office/drawing/2014/main" id="{13011FAA-570C-8D03-4465-CA31544D7FC9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9" name="Google Shape;1743;p67">
            <a:extLst>
              <a:ext uri="{FF2B5EF4-FFF2-40B4-BE49-F238E27FC236}">
                <a16:creationId xmlns:a16="http://schemas.microsoft.com/office/drawing/2014/main" id="{0A57521D-A034-51CA-53B7-37EE393145F3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0" name="Google Shape;1740;p67">
            <a:extLst>
              <a:ext uri="{FF2B5EF4-FFF2-40B4-BE49-F238E27FC236}">
                <a16:creationId xmlns:a16="http://schemas.microsoft.com/office/drawing/2014/main" id="{03B15AD1-B868-59AD-0147-15B99FB5AEF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9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F691A30-D4A4-8DE4-5656-61C2F4E7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B(Thin-filer 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4" name="Google Shape;235;p6">
            <a:extLst>
              <a:ext uri="{FF2B5EF4-FFF2-40B4-BE49-F238E27FC236}">
                <a16:creationId xmlns:a16="http://schemas.microsoft.com/office/drawing/2014/main" id="{0781A7CB-C119-792E-ACFE-A56BDBBF47C8}"/>
              </a:ext>
            </a:extLst>
          </p:cNvPr>
          <p:cNvSpPr/>
          <p:nvPr/>
        </p:nvSpPr>
        <p:spPr>
          <a:xfrm>
            <a:off x="334963" y="1123950"/>
            <a:ext cx="11522075" cy="52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모델 최적화를 통한 신용등급 분류 성능 향상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endParaRPr lang="ko-KR" altLang="en-US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5E9F95-6567-24C8-1C50-07DD06853D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95" r="1258" b="21122"/>
          <a:stretch/>
        </p:blipFill>
        <p:spPr>
          <a:xfrm>
            <a:off x="1733188" y="3627758"/>
            <a:ext cx="2986338" cy="6540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79B99A-2E49-3685-D3B6-78DB35113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132" y="2150073"/>
            <a:ext cx="3000166" cy="1382685"/>
          </a:xfrm>
          <a:prstGeom prst="rect">
            <a:avLst/>
          </a:prstGeom>
          <a:solidFill>
            <a:srgbClr val="B5B5B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C498AF-A748-1FF9-1427-F630E3E6C4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26" t="7460" r="3520"/>
          <a:stretch/>
        </p:blipFill>
        <p:spPr>
          <a:xfrm>
            <a:off x="2077757" y="4917285"/>
            <a:ext cx="2455825" cy="11797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135743-162C-50E9-D9A5-6D03171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278" y="2150073"/>
            <a:ext cx="4887381" cy="366553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05F16-AEFE-212A-9473-216CFCD50459}"/>
              </a:ext>
            </a:extLst>
          </p:cNvPr>
          <p:cNvSpPr/>
          <p:nvPr/>
        </p:nvSpPr>
        <p:spPr>
          <a:xfrm>
            <a:off x="1723250" y="3956483"/>
            <a:ext cx="2986338" cy="312798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83F599-01D3-88C9-2D6A-71D9AA8C25B9}"/>
              </a:ext>
            </a:extLst>
          </p:cNvPr>
          <p:cNvGrpSpPr/>
          <p:nvPr/>
        </p:nvGrpSpPr>
        <p:grpSpPr>
          <a:xfrm>
            <a:off x="6771504" y="1696037"/>
            <a:ext cx="4882155" cy="433974"/>
            <a:chOff x="7115035" y="601415"/>
            <a:chExt cx="3739896" cy="4339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35BD14-4D69-750E-34FC-24373EB23377}"/>
                </a:ext>
              </a:extLst>
            </p:cNvPr>
            <p:cNvSpPr/>
            <p:nvPr/>
          </p:nvSpPr>
          <p:spPr>
            <a:xfrm>
              <a:off x="7115035" y="963389"/>
              <a:ext cx="3739896" cy="72000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A9988B-6FA4-22EC-1C92-988A33BF5183}"/>
                </a:ext>
              </a:extLst>
            </p:cNvPr>
            <p:cNvSpPr/>
            <p:nvPr/>
          </p:nvSpPr>
          <p:spPr>
            <a:xfrm>
              <a:off x="7115035" y="601415"/>
              <a:ext cx="3739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485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</a:rPr>
                <a:t>Classification</a:t>
              </a:r>
              <a:r>
                <a:rPr lang="en-US" altLang="ko-KR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</a:rPr>
                <a:t> R</a:t>
              </a:r>
              <a:r>
                <a:rPr kumimoji="0" lang="en-US" altLang="ko-KR" sz="18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485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</a:rPr>
                <a:t>eport</a:t>
              </a:r>
              <a:endPara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08485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D66CD4-C3E1-22E9-76B4-7CD0DD7DD1CB}"/>
              </a:ext>
            </a:extLst>
          </p:cNvPr>
          <p:cNvGrpSpPr/>
          <p:nvPr/>
        </p:nvGrpSpPr>
        <p:grpSpPr>
          <a:xfrm>
            <a:off x="2077756" y="4504575"/>
            <a:ext cx="2583542" cy="371477"/>
            <a:chOff x="6852834" y="659231"/>
            <a:chExt cx="3569900" cy="37147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AEB94A-5A7B-E987-5027-AFE9EEE85F63}"/>
                </a:ext>
              </a:extLst>
            </p:cNvPr>
            <p:cNvSpPr/>
            <p:nvPr/>
          </p:nvSpPr>
          <p:spPr>
            <a:xfrm>
              <a:off x="6852834" y="958708"/>
              <a:ext cx="3399905" cy="72000"/>
            </a:xfrm>
            <a:prstGeom prst="rect">
              <a:avLst/>
            </a:prstGeom>
            <a:solidFill>
              <a:srgbClr val="00848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700"/>
                <a:ea typeface="SamsungOneKoreanOTF 700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57E6E9-130A-A621-ACCC-E05050B7D860}"/>
                </a:ext>
              </a:extLst>
            </p:cNvPr>
            <p:cNvSpPr/>
            <p:nvPr/>
          </p:nvSpPr>
          <p:spPr>
            <a:xfrm>
              <a:off x="6852834" y="659231"/>
              <a:ext cx="35699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</a:rPr>
                <a:t>Confusion Matrix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8485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14B5FE-9EB0-DA32-D63F-DC6CFD7A3D29}"/>
              </a:ext>
            </a:extLst>
          </p:cNvPr>
          <p:cNvSpPr/>
          <p:nvPr/>
        </p:nvSpPr>
        <p:spPr>
          <a:xfrm>
            <a:off x="6771505" y="5059680"/>
            <a:ext cx="3987936" cy="325120"/>
          </a:xfrm>
          <a:prstGeom prst="rect">
            <a:avLst/>
          </a:prstGeom>
          <a:noFill/>
          <a:ln w="38100">
            <a:solidFill>
              <a:srgbClr val="E9006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oogle Shape;1829;p72">
            <a:extLst>
              <a:ext uri="{FF2B5EF4-FFF2-40B4-BE49-F238E27FC236}">
                <a16:creationId xmlns:a16="http://schemas.microsoft.com/office/drawing/2014/main" id="{ACFECBD9-B71E-BB6F-96C0-5E982A94BEA3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30" name="Google Shape;1830;p72">
              <a:extLst>
                <a:ext uri="{FF2B5EF4-FFF2-40B4-BE49-F238E27FC236}">
                  <a16:creationId xmlns:a16="http://schemas.microsoft.com/office/drawing/2014/main" id="{FD618D22-C7DA-BE25-3121-A0C7E98871F7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31;p72">
              <a:extLst>
                <a:ext uri="{FF2B5EF4-FFF2-40B4-BE49-F238E27FC236}">
                  <a16:creationId xmlns:a16="http://schemas.microsoft.com/office/drawing/2014/main" id="{7247B33B-0E68-9F27-E67C-2E0D1DF5F44F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32;p72">
              <a:extLst>
                <a:ext uri="{FF2B5EF4-FFF2-40B4-BE49-F238E27FC236}">
                  <a16:creationId xmlns:a16="http://schemas.microsoft.com/office/drawing/2014/main" id="{C1857C97-6CFE-56FD-862A-CDC024B92162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33;p72">
              <a:extLst>
                <a:ext uri="{FF2B5EF4-FFF2-40B4-BE49-F238E27FC236}">
                  <a16:creationId xmlns:a16="http://schemas.microsoft.com/office/drawing/2014/main" id="{088A0202-397F-8629-48A5-C4B9D487ADA9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1740;p67">
            <a:extLst>
              <a:ext uri="{FF2B5EF4-FFF2-40B4-BE49-F238E27FC236}">
                <a16:creationId xmlns:a16="http://schemas.microsoft.com/office/drawing/2014/main" id="{C832138A-3D54-29F9-B420-FE0005DF75B2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5" name="Google Shape;1741;p67">
            <a:extLst>
              <a:ext uri="{FF2B5EF4-FFF2-40B4-BE49-F238E27FC236}">
                <a16:creationId xmlns:a16="http://schemas.microsoft.com/office/drawing/2014/main" id="{D60CEB6A-8B35-524E-7743-A84330370B6F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6" name="Google Shape;1742;p67">
            <a:extLst>
              <a:ext uri="{FF2B5EF4-FFF2-40B4-BE49-F238E27FC236}">
                <a16:creationId xmlns:a16="http://schemas.microsoft.com/office/drawing/2014/main" id="{60C7B36C-5CAD-F0DA-49B7-21E2D7A0B179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7" name="Google Shape;1743;p67">
            <a:extLst>
              <a:ext uri="{FF2B5EF4-FFF2-40B4-BE49-F238E27FC236}">
                <a16:creationId xmlns:a16="http://schemas.microsoft.com/office/drawing/2014/main" id="{3AAA0A4F-5BD9-58B2-E7AF-87816519F531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8" name="Google Shape;1740;p67">
            <a:extLst>
              <a:ext uri="{FF2B5EF4-FFF2-40B4-BE49-F238E27FC236}">
                <a16:creationId xmlns:a16="http://schemas.microsoft.com/office/drawing/2014/main" id="{A4006E96-CD58-061D-DD1E-F220021D605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716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;p4">
            <a:extLst>
              <a:ext uri="{FF2B5EF4-FFF2-40B4-BE49-F238E27FC236}">
                <a16:creationId xmlns:a16="http://schemas.microsoft.com/office/drawing/2014/main" id="{CA4FFA64-89F5-0A2E-B192-C09C241C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TASK A(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신용등급 분류 모델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B0CBBA-5377-8B76-5132-3FA82996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78" y="-1607893"/>
            <a:ext cx="5095146" cy="131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1930C-7F4E-EC40-278C-E7049CD8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39" y="7510678"/>
            <a:ext cx="2803771" cy="7177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E230D4-E74D-97D4-0A98-819D8F47599B}"/>
              </a:ext>
            </a:extLst>
          </p:cNvPr>
          <p:cNvSpPr/>
          <p:nvPr/>
        </p:nvSpPr>
        <p:spPr>
          <a:xfrm>
            <a:off x="0" y="0"/>
            <a:ext cx="12192000" cy="864637"/>
          </a:xfrm>
          <a:prstGeom prst="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129B6-3DB4-038E-952F-7196E439DFF9}"/>
              </a:ext>
            </a:extLst>
          </p:cNvPr>
          <p:cNvSpPr txBox="1"/>
          <p:nvPr/>
        </p:nvSpPr>
        <p:spPr>
          <a:xfrm>
            <a:off x="3048000" y="1707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Feature Importance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A04E8-1A45-97B4-1A41-5C8A2FD3C4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" t="-329" r="50"/>
          <a:stretch/>
        </p:blipFill>
        <p:spPr>
          <a:xfrm>
            <a:off x="3932163" y="1286962"/>
            <a:ext cx="4327673" cy="4026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82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397D9A-1E20-B7D5-3213-D7FA9D4F8B9A}"/>
              </a:ext>
            </a:extLst>
          </p:cNvPr>
          <p:cNvSpPr/>
          <p:nvPr/>
        </p:nvSpPr>
        <p:spPr>
          <a:xfrm>
            <a:off x="1452938" y="1909311"/>
            <a:ext cx="9286124" cy="1194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수행 결과 및 분석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9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맨 휘트니 검정을 통해 공통 변수 유의성 검정 실시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56;p67">
            <a:extLst>
              <a:ext uri="{FF2B5EF4-FFF2-40B4-BE49-F238E27FC236}">
                <a16:creationId xmlns:a16="http://schemas.microsoft.com/office/drawing/2014/main" id="{1E675D4A-A40C-6FE6-6400-2549B33B85CC}"/>
              </a:ext>
            </a:extLst>
          </p:cNvPr>
          <p:cNvSpPr/>
          <p:nvPr/>
        </p:nvSpPr>
        <p:spPr>
          <a:xfrm>
            <a:off x="6693616" y="5139493"/>
            <a:ext cx="1699185" cy="65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신용카드 이용률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개인 신용대출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급여 담보 대출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757;p67">
            <a:extLst>
              <a:ext uri="{FF2B5EF4-FFF2-40B4-BE49-F238E27FC236}">
                <a16:creationId xmlns:a16="http://schemas.microsoft.com/office/drawing/2014/main" id="{5EDE271E-343F-1FAC-8499-8334B9FD9835}"/>
              </a:ext>
            </a:extLst>
          </p:cNvPr>
          <p:cNvSpPr/>
          <p:nvPr/>
        </p:nvSpPr>
        <p:spPr>
          <a:xfrm>
            <a:off x="1409023" y="4829776"/>
            <a:ext cx="2113994" cy="12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연봉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이자율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납부 연체 횟수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신용카드 한도 변화율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대출잔액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</p:txBody>
      </p:sp>
      <p:sp>
        <p:nvSpPr>
          <p:cNvPr id="7" name="Google Shape;3015;p111">
            <a:extLst>
              <a:ext uri="{FF2B5EF4-FFF2-40B4-BE49-F238E27FC236}">
                <a16:creationId xmlns:a16="http://schemas.microsoft.com/office/drawing/2014/main" id="{2823621C-5DE7-2ACE-3574-DFA1F01AAAEA}"/>
              </a:ext>
            </a:extLst>
          </p:cNvPr>
          <p:cNvSpPr txBox="1"/>
          <p:nvPr/>
        </p:nvSpPr>
        <p:spPr>
          <a:xfrm>
            <a:off x="5012885" y="3288395"/>
            <a:ext cx="2074877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유의성 검정</a:t>
            </a:r>
            <a:endParaRPr dirty="0">
              <a:solidFill>
                <a:srgbClr val="E9006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cxnSp>
        <p:nvCxnSpPr>
          <p:cNvPr id="8" name="Google Shape;3016;p111">
            <a:extLst>
              <a:ext uri="{FF2B5EF4-FFF2-40B4-BE49-F238E27FC236}">
                <a16:creationId xmlns:a16="http://schemas.microsoft.com/office/drawing/2014/main" id="{34B28593-BC2D-AA32-27A3-835005BE578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02985" y="3463246"/>
            <a:ext cx="3609900" cy="6788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3017;p111">
            <a:extLst>
              <a:ext uri="{FF2B5EF4-FFF2-40B4-BE49-F238E27FC236}">
                <a16:creationId xmlns:a16="http://schemas.microsoft.com/office/drawing/2014/main" id="{D807FC9C-7337-9F8F-6B28-10D9F97B766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87762" y="3463246"/>
            <a:ext cx="3651300" cy="6788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3018;p111">
            <a:extLst>
              <a:ext uri="{FF2B5EF4-FFF2-40B4-BE49-F238E27FC236}">
                <a16:creationId xmlns:a16="http://schemas.microsoft.com/office/drawing/2014/main" id="{C53BCB4F-BBBA-E2CC-A690-BA59A1CBA142}"/>
              </a:ext>
            </a:extLst>
          </p:cNvPr>
          <p:cNvSpPr txBox="1"/>
          <p:nvPr/>
        </p:nvSpPr>
        <p:spPr>
          <a:xfrm>
            <a:off x="4876533" y="3600327"/>
            <a:ext cx="2347581" cy="44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Mann-Whitney U Test</a:t>
            </a:r>
            <a:r>
              <a:rPr lang="ko-KR" alt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를 통한</a:t>
            </a:r>
            <a:endParaRPr lang="en-US" altLang="ko-KR" sz="12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독립적인 두 집단 간 차이 분석</a:t>
            </a:r>
            <a:endParaRPr sz="12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</p:txBody>
      </p:sp>
      <p:pic>
        <p:nvPicPr>
          <p:cNvPr id="11" name="그림 10" descr="직사각형, 도표, 라인, 평행이(가) 표시된 사진&#10;&#10;자동 생성된 설명">
            <a:extLst>
              <a:ext uri="{FF2B5EF4-FFF2-40B4-BE49-F238E27FC236}">
                <a16:creationId xmlns:a16="http://schemas.microsoft.com/office/drawing/2014/main" id="{8B89B8A9-CBE8-0812-5E7A-39D1EFF1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70" y="4722737"/>
            <a:ext cx="2138692" cy="132080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1F9C9E-F801-9FBC-AFB1-6AA8346BE610}"/>
              </a:ext>
            </a:extLst>
          </p:cNvPr>
          <p:cNvSpPr/>
          <p:nvPr/>
        </p:nvSpPr>
        <p:spPr>
          <a:xfrm>
            <a:off x="1660507" y="2021415"/>
            <a:ext cx="4070685" cy="984474"/>
          </a:xfrm>
          <a:prstGeom prst="roundRect">
            <a:avLst/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신용등급 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‘Good’ 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집단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endParaRPr lang="ko-KR" altLang="en-US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20763B-8854-BFC9-A029-7C6F24231C24}"/>
              </a:ext>
            </a:extLst>
          </p:cNvPr>
          <p:cNvSpPr/>
          <p:nvPr/>
        </p:nvSpPr>
        <p:spPr>
          <a:xfrm>
            <a:off x="6460808" y="2011317"/>
            <a:ext cx="4070685" cy="984474"/>
          </a:xfrm>
          <a:prstGeom prst="roundRect">
            <a:avLst/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중저신용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(‘Standard’, ‘Poor’)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endParaRPr lang="en-US" altLang="ko-KR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Thin-filer 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집단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0B71E-3825-89EF-45C9-180120079DC4}"/>
              </a:ext>
            </a:extLst>
          </p:cNvPr>
          <p:cNvSpPr txBox="1"/>
          <p:nvPr/>
        </p:nvSpPr>
        <p:spPr>
          <a:xfrm>
            <a:off x="3625684" y="4829776"/>
            <a:ext cx="2113994" cy="12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171450" marR="0" lvl="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 sz="11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defRPr>
            </a:lvl1pPr>
          </a:lstStyle>
          <a:p>
            <a:r>
              <a:rPr lang="ko-KR" altLang="en-US" sz="1200" dirty="0"/>
              <a:t>월 상환금</a:t>
            </a:r>
            <a:endParaRPr lang="en-US" altLang="ko-KR" sz="1200" dirty="0"/>
          </a:p>
          <a:p>
            <a:r>
              <a:rPr lang="ko-KR" altLang="en-US" sz="1200" dirty="0"/>
              <a:t>월간 투자금액</a:t>
            </a:r>
            <a:endParaRPr lang="en-US" altLang="ko-KR" sz="1200" dirty="0"/>
          </a:p>
          <a:p>
            <a:r>
              <a:rPr lang="ko-KR" altLang="en-US" sz="1200" dirty="0"/>
              <a:t>월별 계좌 잔액</a:t>
            </a:r>
            <a:endParaRPr lang="en-US" altLang="ko-KR" sz="1200" dirty="0"/>
          </a:p>
          <a:p>
            <a:r>
              <a:rPr lang="ko-KR" altLang="en-US" sz="1200" dirty="0"/>
              <a:t>주택자기자본대출</a:t>
            </a:r>
            <a:endParaRPr lang="en-US" altLang="ko-KR" sz="1200" dirty="0"/>
          </a:p>
          <a:p>
            <a:r>
              <a:rPr lang="ko-KR" altLang="en-US" sz="1200" dirty="0"/>
              <a:t>결제 행태</a:t>
            </a:r>
            <a:endParaRPr lang="ko-KR" altLang="en-US" sz="1200" dirty="0">
              <a:sym typeface="Arial"/>
            </a:endParaRPr>
          </a:p>
        </p:txBody>
      </p:sp>
      <p:sp>
        <p:nvSpPr>
          <p:cNvPr id="18" name="사각형: 위쪽 모서리의 한쪽은 둥글고 다른 한쪽은 잘림 17">
            <a:extLst>
              <a:ext uri="{FF2B5EF4-FFF2-40B4-BE49-F238E27FC236}">
                <a16:creationId xmlns:a16="http://schemas.microsoft.com/office/drawing/2014/main" id="{64441DBD-E8FB-30BD-A422-B8C43CF3DFC6}"/>
              </a:ext>
            </a:extLst>
          </p:cNvPr>
          <p:cNvSpPr/>
          <p:nvPr/>
        </p:nvSpPr>
        <p:spPr>
          <a:xfrm flipH="1">
            <a:off x="8336516" y="4886971"/>
            <a:ext cx="226387" cy="992343"/>
          </a:xfrm>
          <a:prstGeom prst="snipRound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사후</a:t>
            </a:r>
            <a:r>
              <a:rPr lang="en-US" altLang="ko-KR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 </a:t>
            </a:r>
            <a:r>
              <a:rPr lang="ko-KR" altLang="en-US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검정</a:t>
            </a:r>
          </a:p>
        </p:txBody>
      </p:sp>
      <p:sp>
        <p:nvSpPr>
          <p:cNvPr id="20" name="Google Shape;1755;p67">
            <a:extLst>
              <a:ext uri="{FF2B5EF4-FFF2-40B4-BE49-F238E27FC236}">
                <a16:creationId xmlns:a16="http://schemas.microsoft.com/office/drawing/2014/main" id="{D51DFAE9-4A45-9238-429C-A61165443205}"/>
              </a:ext>
            </a:extLst>
          </p:cNvPr>
          <p:cNvSpPr/>
          <p:nvPr/>
        </p:nvSpPr>
        <p:spPr>
          <a:xfrm>
            <a:off x="6452322" y="4279138"/>
            <a:ext cx="4336693" cy="351882"/>
          </a:xfrm>
          <a:prstGeom prst="snip1Rect">
            <a:avLst/>
          </a:prstGeom>
          <a:solidFill>
            <a:srgbClr val="E90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ko-KR" altLang="en-US" sz="1600" dirty="0">
                <a:solidFill>
                  <a:srgbClr val="FFFFFF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차이가 통계적으로 유의하지 않은 변수</a:t>
            </a:r>
            <a:endParaRPr sz="1600" dirty="0">
              <a:solidFill>
                <a:srgbClr val="FFFFFF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</p:txBody>
      </p:sp>
      <p:sp>
        <p:nvSpPr>
          <p:cNvPr id="21" name="Google Shape;1755;p67">
            <a:extLst>
              <a:ext uri="{FF2B5EF4-FFF2-40B4-BE49-F238E27FC236}">
                <a16:creationId xmlns:a16="http://schemas.microsoft.com/office/drawing/2014/main" id="{5BC40437-CE08-80C6-3E21-E502FB97797A}"/>
              </a:ext>
            </a:extLst>
          </p:cNvPr>
          <p:cNvSpPr/>
          <p:nvPr/>
        </p:nvSpPr>
        <p:spPr>
          <a:xfrm>
            <a:off x="1402985" y="4290096"/>
            <a:ext cx="4336693" cy="340924"/>
          </a:xfrm>
          <a:prstGeom prst="snip1Rect">
            <a:avLst/>
          </a:prstGeom>
          <a:solidFill>
            <a:srgbClr val="E90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차이가 통계적으로 유의한 변수</a:t>
            </a:r>
            <a:endParaRPr sz="2400" dirty="0"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grpSp>
        <p:nvGrpSpPr>
          <p:cNvPr id="22" name="Google Shape;1829;p72">
            <a:extLst>
              <a:ext uri="{FF2B5EF4-FFF2-40B4-BE49-F238E27FC236}">
                <a16:creationId xmlns:a16="http://schemas.microsoft.com/office/drawing/2014/main" id="{B2F0364B-26E9-EF02-1E5B-E96EC030B22D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3" name="Google Shape;1830;p72">
              <a:extLst>
                <a:ext uri="{FF2B5EF4-FFF2-40B4-BE49-F238E27FC236}">
                  <a16:creationId xmlns:a16="http://schemas.microsoft.com/office/drawing/2014/main" id="{F90A7B5C-3311-1F5E-0EBC-2D451BD07D9E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31;p72">
              <a:extLst>
                <a:ext uri="{FF2B5EF4-FFF2-40B4-BE49-F238E27FC236}">
                  <a16:creationId xmlns:a16="http://schemas.microsoft.com/office/drawing/2014/main" id="{E81EADBE-1CED-2F07-1CDF-B49E37FC89BB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32;p72">
              <a:extLst>
                <a:ext uri="{FF2B5EF4-FFF2-40B4-BE49-F238E27FC236}">
                  <a16:creationId xmlns:a16="http://schemas.microsoft.com/office/drawing/2014/main" id="{0AF043D9-5071-D0E5-AF5F-C17411E5460B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33;p72">
              <a:extLst>
                <a:ext uri="{FF2B5EF4-FFF2-40B4-BE49-F238E27FC236}">
                  <a16:creationId xmlns:a16="http://schemas.microsoft.com/office/drawing/2014/main" id="{0E203AE1-141A-1075-EAFB-1D1AB3956E47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1740;p67">
            <a:extLst>
              <a:ext uri="{FF2B5EF4-FFF2-40B4-BE49-F238E27FC236}">
                <a16:creationId xmlns:a16="http://schemas.microsoft.com/office/drawing/2014/main" id="{F12971FB-6AFC-BE4F-AA57-7724E9C3B1BB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8" name="Google Shape;1741;p67">
            <a:extLst>
              <a:ext uri="{FF2B5EF4-FFF2-40B4-BE49-F238E27FC236}">
                <a16:creationId xmlns:a16="http://schemas.microsoft.com/office/drawing/2014/main" id="{8F56120E-7724-20BF-54AE-BE2675237B17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9" name="Google Shape;1742;p67">
            <a:extLst>
              <a:ext uri="{FF2B5EF4-FFF2-40B4-BE49-F238E27FC236}">
                <a16:creationId xmlns:a16="http://schemas.microsoft.com/office/drawing/2014/main" id="{1A0097DF-4F03-1C8A-A501-51D428278780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0" name="Google Shape;1743;p67">
            <a:extLst>
              <a:ext uri="{FF2B5EF4-FFF2-40B4-BE49-F238E27FC236}">
                <a16:creationId xmlns:a16="http://schemas.microsoft.com/office/drawing/2014/main" id="{02A8E9FB-CB91-EA7B-2B43-E7D57996C30C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Google Shape;1740;p67">
            <a:extLst>
              <a:ext uri="{FF2B5EF4-FFF2-40B4-BE49-F238E27FC236}">
                <a16:creationId xmlns:a16="http://schemas.microsoft.com/office/drawing/2014/main" id="{757C5A3D-B5EC-31F6-5CF7-0CBFBB1BBEC7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11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4E20E4-CF06-23AA-54D1-EC8881985382}"/>
              </a:ext>
            </a:extLst>
          </p:cNvPr>
          <p:cNvSpPr/>
          <p:nvPr/>
        </p:nvSpPr>
        <p:spPr>
          <a:xfrm>
            <a:off x="1452938" y="1909311"/>
            <a:ext cx="9286124" cy="1194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수행 결과 및 분석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1522075" cy="9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맨 휘트니 검정을 통해 공통 변수 유의성 검정 실시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755;p67">
            <a:extLst>
              <a:ext uri="{FF2B5EF4-FFF2-40B4-BE49-F238E27FC236}">
                <a16:creationId xmlns:a16="http://schemas.microsoft.com/office/drawing/2014/main" id="{9A446373-168D-26FE-5613-7A2D8E6C26E1}"/>
              </a:ext>
            </a:extLst>
          </p:cNvPr>
          <p:cNvSpPr/>
          <p:nvPr/>
        </p:nvSpPr>
        <p:spPr>
          <a:xfrm>
            <a:off x="6452322" y="4279138"/>
            <a:ext cx="4336693" cy="351882"/>
          </a:xfrm>
          <a:prstGeom prst="snip1Rect">
            <a:avLst/>
          </a:prstGeom>
          <a:solidFill>
            <a:srgbClr val="E90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ko-KR" altLang="en-US" sz="1600" dirty="0">
                <a:solidFill>
                  <a:srgbClr val="FFFFFF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차이가 통계적으로 유의하지 않은 변수</a:t>
            </a:r>
            <a:endParaRPr sz="1600" dirty="0">
              <a:solidFill>
                <a:srgbClr val="FFFFFF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</p:txBody>
      </p:sp>
      <p:sp>
        <p:nvSpPr>
          <p:cNvPr id="5" name="Google Shape;1756;p67">
            <a:extLst>
              <a:ext uri="{FF2B5EF4-FFF2-40B4-BE49-F238E27FC236}">
                <a16:creationId xmlns:a16="http://schemas.microsoft.com/office/drawing/2014/main" id="{1E675D4A-A40C-6FE6-6400-2549B33B85CC}"/>
              </a:ext>
            </a:extLst>
          </p:cNvPr>
          <p:cNvSpPr/>
          <p:nvPr/>
        </p:nvSpPr>
        <p:spPr>
          <a:xfrm>
            <a:off x="6693616" y="5139493"/>
            <a:ext cx="1699185" cy="65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신용카드 이용률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개인 신용대출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171450" indent="-171450">
              <a:lnSpc>
                <a:spcPct val="110000"/>
              </a:lnSpc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급여 담보 대출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757;p67">
            <a:extLst>
              <a:ext uri="{FF2B5EF4-FFF2-40B4-BE49-F238E27FC236}">
                <a16:creationId xmlns:a16="http://schemas.microsoft.com/office/drawing/2014/main" id="{5EDE271E-343F-1FAC-8499-8334B9FD9835}"/>
              </a:ext>
            </a:extLst>
          </p:cNvPr>
          <p:cNvSpPr/>
          <p:nvPr/>
        </p:nvSpPr>
        <p:spPr>
          <a:xfrm>
            <a:off x="1409023" y="4829776"/>
            <a:ext cx="2113994" cy="12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연봉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이자율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납부 연체 횟수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신용카드 한도 변화율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ko-KR" altLang="en-US" sz="12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rPr>
              <a:t>대출잔액</a:t>
            </a:r>
            <a:endParaRPr lang="en-US" altLang="ko-KR" sz="12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</p:txBody>
      </p:sp>
      <p:sp>
        <p:nvSpPr>
          <p:cNvPr id="7" name="Google Shape;3015;p111">
            <a:extLst>
              <a:ext uri="{FF2B5EF4-FFF2-40B4-BE49-F238E27FC236}">
                <a16:creationId xmlns:a16="http://schemas.microsoft.com/office/drawing/2014/main" id="{2823621C-5DE7-2ACE-3574-DFA1F01AAAEA}"/>
              </a:ext>
            </a:extLst>
          </p:cNvPr>
          <p:cNvSpPr txBox="1"/>
          <p:nvPr/>
        </p:nvSpPr>
        <p:spPr>
          <a:xfrm>
            <a:off x="5012885" y="3288395"/>
            <a:ext cx="2074877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유의성 검정</a:t>
            </a:r>
            <a:endParaRPr dirty="0">
              <a:solidFill>
                <a:srgbClr val="E9006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cxnSp>
        <p:nvCxnSpPr>
          <p:cNvPr id="8" name="Google Shape;3016;p111">
            <a:extLst>
              <a:ext uri="{FF2B5EF4-FFF2-40B4-BE49-F238E27FC236}">
                <a16:creationId xmlns:a16="http://schemas.microsoft.com/office/drawing/2014/main" id="{34B28593-BC2D-AA32-27A3-835005BE578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02985" y="3463246"/>
            <a:ext cx="3609900" cy="6788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3017;p111">
            <a:extLst>
              <a:ext uri="{FF2B5EF4-FFF2-40B4-BE49-F238E27FC236}">
                <a16:creationId xmlns:a16="http://schemas.microsoft.com/office/drawing/2014/main" id="{D807FC9C-7337-9F8F-6B28-10D9F97B766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87762" y="3463246"/>
            <a:ext cx="3651300" cy="6788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3018;p111">
            <a:extLst>
              <a:ext uri="{FF2B5EF4-FFF2-40B4-BE49-F238E27FC236}">
                <a16:creationId xmlns:a16="http://schemas.microsoft.com/office/drawing/2014/main" id="{C53BCB4F-BBBA-E2CC-A690-BA59A1CBA142}"/>
              </a:ext>
            </a:extLst>
          </p:cNvPr>
          <p:cNvSpPr txBox="1"/>
          <p:nvPr/>
        </p:nvSpPr>
        <p:spPr>
          <a:xfrm>
            <a:off x="4876533" y="3600327"/>
            <a:ext cx="2347581" cy="44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Mann-Whitney U Test</a:t>
            </a:r>
            <a:r>
              <a:rPr lang="ko-KR" alt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를 통한</a:t>
            </a:r>
            <a:endParaRPr lang="en-US" altLang="ko-KR" sz="12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하나2.0 L" panose="020B0203000000000000" pitchFamily="50" charset="-127"/>
                <a:ea typeface="하나2.0 L" panose="020B0203000000000000" pitchFamily="50" charset="-127"/>
                <a:cs typeface="Arial"/>
                <a:sym typeface="Arial"/>
              </a:rPr>
              <a:t>독립적인 두 집단 간 차이 분석</a:t>
            </a:r>
            <a:endParaRPr sz="12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</p:txBody>
      </p:sp>
      <p:pic>
        <p:nvPicPr>
          <p:cNvPr id="11" name="그림 10" descr="직사각형, 도표, 라인, 평행이(가) 표시된 사진&#10;&#10;자동 생성된 설명">
            <a:extLst>
              <a:ext uri="{FF2B5EF4-FFF2-40B4-BE49-F238E27FC236}">
                <a16:creationId xmlns:a16="http://schemas.microsoft.com/office/drawing/2014/main" id="{8B89B8A9-CBE8-0812-5E7A-39D1EFF1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70" y="4722737"/>
            <a:ext cx="2138692" cy="1320808"/>
          </a:xfrm>
          <a:prstGeom prst="rect">
            <a:avLst/>
          </a:prstGeom>
        </p:spPr>
      </p:pic>
      <p:sp>
        <p:nvSpPr>
          <p:cNvPr id="12" name="Google Shape;1755;p67">
            <a:extLst>
              <a:ext uri="{FF2B5EF4-FFF2-40B4-BE49-F238E27FC236}">
                <a16:creationId xmlns:a16="http://schemas.microsoft.com/office/drawing/2014/main" id="{65DE7B2D-9A93-E3E4-902D-C3078B3586A6}"/>
              </a:ext>
            </a:extLst>
          </p:cNvPr>
          <p:cNvSpPr/>
          <p:nvPr/>
        </p:nvSpPr>
        <p:spPr>
          <a:xfrm>
            <a:off x="1402985" y="4290096"/>
            <a:ext cx="4336693" cy="340924"/>
          </a:xfrm>
          <a:prstGeom prst="snip1Rect">
            <a:avLst/>
          </a:prstGeom>
          <a:solidFill>
            <a:srgbClr val="E90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rgbClr val="FFFFFF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차이가 통계적으로 유의한 변수</a:t>
            </a:r>
            <a:endParaRPr sz="2400" dirty="0"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1F9C9E-F801-9FBC-AFB1-6AA8346BE610}"/>
              </a:ext>
            </a:extLst>
          </p:cNvPr>
          <p:cNvSpPr/>
          <p:nvPr/>
        </p:nvSpPr>
        <p:spPr>
          <a:xfrm>
            <a:off x="1660507" y="2021415"/>
            <a:ext cx="4070685" cy="984474"/>
          </a:xfrm>
          <a:prstGeom prst="roundRect">
            <a:avLst/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신용등급 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‘Good’ 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집단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endParaRPr lang="ko-KR" altLang="en-US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20763B-8854-BFC9-A029-7C6F24231C24}"/>
              </a:ext>
            </a:extLst>
          </p:cNvPr>
          <p:cNvSpPr/>
          <p:nvPr/>
        </p:nvSpPr>
        <p:spPr>
          <a:xfrm>
            <a:off x="6460808" y="2011317"/>
            <a:ext cx="4070685" cy="984474"/>
          </a:xfrm>
          <a:prstGeom prst="roundRect">
            <a:avLst/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중저신용</a:t>
            </a:r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(‘Standard’, ‘Poor’)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endParaRPr lang="en-US" altLang="ko-KR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Thin-filer </a:t>
            </a:r>
            <a:r>
              <a:rPr lang="ko-KR" altLang="en-US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집단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0B71E-3825-89EF-45C9-180120079DC4}"/>
              </a:ext>
            </a:extLst>
          </p:cNvPr>
          <p:cNvSpPr txBox="1"/>
          <p:nvPr/>
        </p:nvSpPr>
        <p:spPr>
          <a:xfrm>
            <a:off x="3625684" y="4829776"/>
            <a:ext cx="2113994" cy="12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171450" marR="0" lvl="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 sz="11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defRPr>
            </a:lvl1pPr>
          </a:lstStyle>
          <a:p>
            <a:r>
              <a:rPr lang="ko-KR" altLang="en-US" sz="1200" dirty="0"/>
              <a:t>월 상환금</a:t>
            </a:r>
            <a:endParaRPr lang="en-US" altLang="ko-KR" sz="1200" dirty="0"/>
          </a:p>
          <a:p>
            <a:r>
              <a:rPr lang="ko-KR" altLang="en-US" sz="1200" dirty="0"/>
              <a:t>월간 투자금액</a:t>
            </a:r>
            <a:endParaRPr lang="en-US" altLang="ko-KR" sz="1200" dirty="0"/>
          </a:p>
          <a:p>
            <a:r>
              <a:rPr lang="ko-KR" altLang="en-US" sz="1200" dirty="0"/>
              <a:t>월별 계좌 잔액</a:t>
            </a:r>
            <a:endParaRPr lang="en-US" altLang="ko-KR" sz="1200" dirty="0"/>
          </a:p>
          <a:p>
            <a:r>
              <a:rPr lang="ko-KR" altLang="en-US" sz="1200" dirty="0"/>
              <a:t>주택자기자본대출</a:t>
            </a:r>
            <a:endParaRPr lang="en-US" altLang="ko-KR" sz="1200" dirty="0"/>
          </a:p>
          <a:p>
            <a:r>
              <a:rPr lang="ko-KR" altLang="en-US" sz="1200" dirty="0"/>
              <a:t>결제 행태</a:t>
            </a:r>
            <a:endParaRPr lang="ko-KR" altLang="en-US" sz="1200" dirty="0"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F34E33-B2D8-EC41-9E07-04D1E6705B2A}"/>
              </a:ext>
            </a:extLst>
          </p:cNvPr>
          <p:cNvSpPr/>
          <p:nvPr/>
        </p:nvSpPr>
        <p:spPr>
          <a:xfrm>
            <a:off x="1402985" y="4631021"/>
            <a:ext cx="4328207" cy="1473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3670A-72B5-8C25-CB50-FA1D4053FAFB}"/>
              </a:ext>
            </a:extLst>
          </p:cNvPr>
          <p:cNvSpPr txBox="1"/>
          <p:nvPr/>
        </p:nvSpPr>
        <p:spPr>
          <a:xfrm>
            <a:off x="1669610" y="4883240"/>
            <a:ext cx="334327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Thin-filer </a:t>
            </a: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고객이 실제 신용점수보다 낮은 등급을 받는 데 영향을 미칠 가능성이 있음</a:t>
            </a: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Thin-filer </a:t>
            </a: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고객은 금융 활동 시 </a:t>
            </a:r>
            <a:r>
              <a:rPr lang="en-US" altLang="ko-KR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‘Good’ </a:t>
            </a: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집단과 차이가  있는 해당 요인들을 고려해야 함</a:t>
            </a: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27" name="사각형: 위쪽 모서리의 한쪽은 둥글고 다른 한쪽은 잘림 26">
            <a:extLst>
              <a:ext uri="{FF2B5EF4-FFF2-40B4-BE49-F238E27FC236}">
                <a16:creationId xmlns:a16="http://schemas.microsoft.com/office/drawing/2014/main" id="{B8FFC202-9A29-E945-B546-6CA418BD9BDA}"/>
              </a:ext>
            </a:extLst>
          </p:cNvPr>
          <p:cNvSpPr/>
          <p:nvPr/>
        </p:nvSpPr>
        <p:spPr>
          <a:xfrm flipH="1">
            <a:off x="8336516" y="4886971"/>
            <a:ext cx="226387" cy="992343"/>
          </a:xfrm>
          <a:prstGeom prst="snipRound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사후</a:t>
            </a:r>
            <a:r>
              <a:rPr lang="en-US" altLang="ko-KR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 </a:t>
            </a:r>
            <a:r>
              <a:rPr lang="ko-KR" altLang="en-US" sz="1200" dirty="0">
                <a:latin typeface="하나2.0 L" panose="020B0203000000000000" pitchFamily="50" charset="-127"/>
                <a:ea typeface="하나2.0 L" panose="020B0203000000000000" pitchFamily="50" charset="-127"/>
              </a:rPr>
              <a:t>검정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57356-AB74-5E2E-0967-95D1E994817F}"/>
              </a:ext>
            </a:extLst>
          </p:cNvPr>
          <p:cNvSpPr/>
          <p:nvPr/>
        </p:nvSpPr>
        <p:spPr>
          <a:xfrm>
            <a:off x="6452322" y="4631021"/>
            <a:ext cx="4328207" cy="1473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625AE3-E629-0C3E-349B-C3D8CE783107}"/>
              </a:ext>
            </a:extLst>
          </p:cNvPr>
          <p:cNvSpPr txBox="1"/>
          <p:nvPr/>
        </p:nvSpPr>
        <p:spPr>
          <a:xfrm>
            <a:off x="6772838" y="5020694"/>
            <a:ext cx="3343275" cy="52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고객의 신용등급을 평가할 때</a:t>
            </a:r>
            <a:r>
              <a:rPr lang="en-US" altLang="ko-KR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해당 요인만을 고려해서 </a:t>
            </a:r>
            <a:r>
              <a:rPr lang="en-US" altLang="ko-KR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Thin-filer</a:t>
            </a:r>
            <a:r>
              <a:rPr lang="ko-KR" altLang="en-US" sz="1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를 분류해서는 안됨</a:t>
            </a: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grpSp>
        <p:nvGrpSpPr>
          <p:cNvPr id="28" name="Google Shape;1829;p72">
            <a:extLst>
              <a:ext uri="{FF2B5EF4-FFF2-40B4-BE49-F238E27FC236}">
                <a16:creationId xmlns:a16="http://schemas.microsoft.com/office/drawing/2014/main" id="{836C30CF-A1D0-7D94-AE6F-B5481F0C8AC6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9" name="Google Shape;1830;p72">
              <a:extLst>
                <a:ext uri="{FF2B5EF4-FFF2-40B4-BE49-F238E27FC236}">
                  <a16:creationId xmlns:a16="http://schemas.microsoft.com/office/drawing/2014/main" id="{2C0C4502-B422-C198-BFD1-1DDCCA32DA24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31;p72">
              <a:extLst>
                <a:ext uri="{FF2B5EF4-FFF2-40B4-BE49-F238E27FC236}">
                  <a16:creationId xmlns:a16="http://schemas.microsoft.com/office/drawing/2014/main" id="{1E20928F-F9A7-4F40-9A3C-F52EB158C94C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32;p72">
              <a:extLst>
                <a:ext uri="{FF2B5EF4-FFF2-40B4-BE49-F238E27FC236}">
                  <a16:creationId xmlns:a16="http://schemas.microsoft.com/office/drawing/2014/main" id="{FA31A2C8-C056-EB03-D4EA-C3A1EF72EA64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33;p72">
              <a:extLst>
                <a:ext uri="{FF2B5EF4-FFF2-40B4-BE49-F238E27FC236}">
                  <a16:creationId xmlns:a16="http://schemas.microsoft.com/office/drawing/2014/main" id="{BD5AE921-C6CA-8DEA-439A-85CE8BF8DFE4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1740;p67">
            <a:extLst>
              <a:ext uri="{FF2B5EF4-FFF2-40B4-BE49-F238E27FC236}">
                <a16:creationId xmlns:a16="http://schemas.microsoft.com/office/drawing/2014/main" id="{3CDC5E4F-E37C-D624-762E-04335D41F680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4" name="Google Shape;1741;p67">
            <a:extLst>
              <a:ext uri="{FF2B5EF4-FFF2-40B4-BE49-F238E27FC236}">
                <a16:creationId xmlns:a16="http://schemas.microsoft.com/office/drawing/2014/main" id="{D2406169-1BA0-CBB7-4A25-D442CFF5BE53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5" name="Google Shape;1742;p67">
            <a:extLst>
              <a:ext uri="{FF2B5EF4-FFF2-40B4-BE49-F238E27FC236}">
                <a16:creationId xmlns:a16="http://schemas.microsoft.com/office/drawing/2014/main" id="{FBF92521-DC08-C459-8A04-03AFEE043072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6" name="Google Shape;1743;p67">
            <a:extLst>
              <a:ext uri="{FF2B5EF4-FFF2-40B4-BE49-F238E27FC236}">
                <a16:creationId xmlns:a16="http://schemas.microsoft.com/office/drawing/2014/main" id="{674194E8-509B-EA88-B3F9-2ACE03705B1B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7" name="Google Shape;1740;p67">
            <a:extLst>
              <a:ext uri="{FF2B5EF4-FFF2-40B4-BE49-F238E27FC236}">
                <a16:creationId xmlns:a16="http://schemas.microsoft.com/office/drawing/2014/main" id="{D0C81944-931B-5056-8EF8-D07B8C0AE5D9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9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04A446-BCED-2AF4-4216-3EB779FF82FC}"/>
              </a:ext>
            </a:extLst>
          </p:cNvPr>
          <p:cNvSpPr/>
          <p:nvPr/>
        </p:nvSpPr>
        <p:spPr>
          <a:xfrm>
            <a:off x="6310322" y="549338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Poor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243286-4BC8-FFC8-F3D7-BF07F1B40003}"/>
              </a:ext>
            </a:extLst>
          </p:cNvPr>
          <p:cNvSpPr/>
          <p:nvPr/>
        </p:nvSpPr>
        <p:spPr>
          <a:xfrm>
            <a:off x="947041" y="549615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Good</a:t>
            </a:r>
            <a:endParaRPr lang="en-US" altLang="ko-KR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grpSp>
        <p:nvGrpSpPr>
          <p:cNvPr id="5" name="Google Shape;2770;p105">
            <a:extLst>
              <a:ext uri="{FF2B5EF4-FFF2-40B4-BE49-F238E27FC236}">
                <a16:creationId xmlns:a16="http://schemas.microsoft.com/office/drawing/2014/main" id="{626D6FC0-EECD-6195-45F0-1704B7C487D2}"/>
              </a:ext>
            </a:extLst>
          </p:cNvPr>
          <p:cNvGrpSpPr/>
          <p:nvPr/>
        </p:nvGrpSpPr>
        <p:grpSpPr>
          <a:xfrm>
            <a:off x="7324107" y="3429000"/>
            <a:ext cx="2715136" cy="1126198"/>
            <a:chOff x="4646833" y="4237941"/>
            <a:chExt cx="522681" cy="349944"/>
          </a:xfrm>
          <a:solidFill>
            <a:srgbClr val="E90061">
              <a:alpha val="20000"/>
            </a:srgbClr>
          </a:solidFill>
        </p:grpSpPr>
        <p:sp>
          <p:nvSpPr>
            <p:cNvPr id="15" name="Google Shape;2771;p105">
              <a:extLst>
                <a:ext uri="{FF2B5EF4-FFF2-40B4-BE49-F238E27FC236}">
                  <a16:creationId xmlns:a16="http://schemas.microsoft.com/office/drawing/2014/main" id="{9934DF2B-A6EA-D37E-4CD5-0232BD819BA7}"/>
                </a:ext>
              </a:extLst>
            </p:cNvPr>
            <p:cNvSpPr txBox="1"/>
            <p:nvPr/>
          </p:nvSpPr>
          <p:spPr>
            <a:xfrm rot="-1099603">
              <a:off x="4663531" y="4328758"/>
              <a:ext cx="489286" cy="168326"/>
            </a:xfrm>
            <a:prstGeom prst="snipRound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E90061"/>
                  </a:solidFill>
                  <a:latin typeface="하나2.0 H" panose="020B0903000000000000" pitchFamily="50" charset="-127"/>
                  <a:ea typeface="하나2.0 H" panose="020B0903000000000000" pitchFamily="50" charset="-127"/>
                  <a:sym typeface="Arial"/>
                </a:rPr>
                <a:t>Thin-filer</a:t>
              </a:r>
              <a:endParaRPr sz="2400" b="1" dirty="0">
                <a:solidFill>
                  <a:srgbClr val="E90061"/>
                </a:solidFill>
                <a:latin typeface="하나2.0 H" panose="020B0903000000000000" pitchFamily="50" charset="-127"/>
                <a:ea typeface="하나2.0 H" panose="020B0903000000000000" pitchFamily="50" charset="-127"/>
              </a:endParaRPr>
            </a:p>
          </p:txBody>
        </p:sp>
        <p:cxnSp>
          <p:nvCxnSpPr>
            <p:cNvPr id="16" name="Google Shape;2772;p105">
              <a:extLst>
                <a:ext uri="{FF2B5EF4-FFF2-40B4-BE49-F238E27FC236}">
                  <a16:creationId xmlns:a16="http://schemas.microsoft.com/office/drawing/2014/main" id="{34CED8A0-DF26-D04B-90B4-13EB81E36BE2}"/>
                </a:ext>
              </a:extLst>
            </p:cNvPr>
            <p:cNvCxnSpPr/>
            <p:nvPr/>
          </p:nvCxnSpPr>
          <p:spPr>
            <a:xfrm rot="-1099603">
              <a:off x="4634424" y="4314866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2773;p105">
              <a:extLst>
                <a:ext uri="{FF2B5EF4-FFF2-40B4-BE49-F238E27FC236}">
                  <a16:creationId xmlns:a16="http://schemas.microsoft.com/office/drawing/2014/main" id="{BB8D7EDF-7124-65C4-33CC-8429EA647FC2}"/>
                </a:ext>
              </a:extLst>
            </p:cNvPr>
            <p:cNvCxnSpPr/>
            <p:nvPr/>
          </p:nvCxnSpPr>
          <p:spPr>
            <a:xfrm rot="-1099603">
              <a:off x="4692635" y="4510961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" name="Google Shape;1829;p72">
            <a:extLst>
              <a:ext uri="{FF2B5EF4-FFF2-40B4-BE49-F238E27FC236}">
                <a16:creationId xmlns:a16="http://schemas.microsoft.com/office/drawing/2014/main" id="{A16E02F6-67B6-4F43-5AF8-D5CBC90304E5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0" name="Google Shape;1830;p72">
              <a:extLst>
                <a:ext uri="{FF2B5EF4-FFF2-40B4-BE49-F238E27FC236}">
                  <a16:creationId xmlns:a16="http://schemas.microsoft.com/office/drawing/2014/main" id="{85E17C6B-EF7E-E9AD-A437-34E90084D89A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31;p72">
              <a:extLst>
                <a:ext uri="{FF2B5EF4-FFF2-40B4-BE49-F238E27FC236}">
                  <a16:creationId xmlns:a16="http://schemas.microsoft.com/office/drawing/2014/main" id="{AC830952-5846-E143-4CE5-E8F8145A21B6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32;p72">
              <a:extLst>
                <a:ext uri="{FF2B5EF4-FFF2-40B4-BE49-F238E27FC236}">
                  <a16:creationId xmlns:a16="http://schemas.microsoft.com/office/drawing/2014/main" id="{C5C6C86D-C881-376C-FB71-D6EC3A8ABDDF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33;p72">
              <a:extLst>
                <a:ext uri="{FF2B5EF4-FFF2-40B4-BE49-F238E27FC236}">
                  <a16:creationId xmlns:a16="http://schemas.microsoft.com/office/drawing/2014/main" id="{5E6DA720-C8FB-3620-27C3-6751D45B08CA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740;p67">
            <a:extLst>
              <a:ext uri="{FF2B5EF4-FFF2-40B4-BE49-F238E27FC236}">
                <a16:creationId xmlns:a16="http://schemas.microsoft.com/office/drawing/2014/main" id="{D8511B6E-9056-6FB1-883E-EE2AA0CF4886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5" name="Google Shape;1741;p67">
            <a:extLst>
              <a:ext uri="{FF2B5EF4-FFF2-40B4-BE49-F238E27FC236}">
                <a16:creationId xmlns:a16="http://schemas.microsoft.com/office/drawing/2014/main" id="{1481187E-0207-BD89-8414-47C10DB7AC92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6" name="Google Shape;1742;p67">
            <a:extLst>
              <a:ext uri="{FF2B5EF4-FFF2-40B4-BE49-F238E27FC236}">
                <a16:creationId xmlns:a16="http://schemas.microsoft.com/office/drawing/2014/main" id="{9F965D5B-92C5-1A6C-8BB3-414DB2426E62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7" name="Google Shape;1743;p67">
            <a:extLst>
              <a:ext uri="{FF2B5EF4-FFF2-40B4-BE49-F238E27FC236}">
                <a16:creationId xmlns:a16="http://schemas.microsoft.com/office/drawing/2014/main" id="{D5BDA5B6-5BD4-EFB3-E505-8EEA817C4DD2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Google Shape;1740;p67">
            <a:extLst>
              <a:ext uri="{FF2B5EF4-FFF2-40B4-BE49-F238E27FC236}">
                <a16:creationId xmlns:a16="http://schemas.microsoft.com/office/drawing/2014/main" id="{008CB509-D6F0-3335-E76C-CE47543E163F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88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F90E90-1F90-E497-9207-BF61284A0B53}"/>
              </a:ext>
            </a:extLst>
          </p:cNvPr>
          <p:cNvSpPr/>
          <p:nvPr/>
        </p:nvSpPr>
        <p:spPr>
          <a:xfrm>
            <a:off x="5147214" y="8930"/>
            <a:ext cx="704478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F4C713-D73D-4949-9029-6F83F78B30BF}"/>
              </a:ext>
            </a:extLst>
          </p:cNvPr>
          <p:cNvSpPr/>
          <p:nvPr/>
        </p:nvSpPr>
        <p:spPr>
          <a:xfrm>
            <a:off x="5029200" y="-4465"/>
            <a:ext cx="6509778" cy="686693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Google Colab - Your First Colab Notebook | Tutorialspoint">
            <a:extLst>
              <a:ext uri="{FF2B5EF4-FFF2-40B4-BE49-F238E27FC236}">
                <a16:creationId xmlns:a16="http://schemas.microsoft.com/office/drawing/2014/main" id="{26497424-40D6-9C34-73E9-8CD17C6D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2" y="1262739"/>
            <a:ext cx="5715000" cy="2028825"/>
          </a:xfrm>
          <a:prstGeom prst="rect">
            <a:avLst/>
          </a:prstGeom>
          <a:noFill/>
          <a:ln>
            <a:solidFill>
              <a:srgbClr val="B5B5B5"/>
            </a:solidFill>
          </a:ln>
          <a:effectLst>
            <a:reflection blurRad="76200" stA="50000" endA="300" endPos="72000" dist="355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utoML&quot; Icon - Download for free – Iconduck">
            <a:extLst>
              <a:ext uri="{FF2B5EF4-FFF2-40B4-BE49-F238E27FC236}">
                <a16:creationId xmlns:a16="http://schemas.microsoft.com/office/drawing/2014/main" id="{F64AD680-2C6A-7DA5-3428-F6221A77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35" y="4395162"/>
            <a:ext cx="755646" cy="68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Caret — pycaret 3.0.4 documentation">
            <a:extLst>
              <a:ext uri="{FF2B5EF4-FFF2-40B4-BE49-F238E27FC236}">
                <a16:creationId xmlns:a16="http://schemas.microsoft.com/office/drawing/2014/main" id="{1968E34D-4E1D-1D9F-A861-81D34148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503" y="4045480"/>
            <a:ext cx="1237801" cy="1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0;p4">
            <a:extLst>
              <a:ext uri="{FF2B5EF4-FFF2-40B4-BE49-F238E27FC236}">
                <a16:creationId xmlns:a16="http://schemas.microsoft.com/office/drawing/2014/main" id="{3A3A2C43-859E-93D2-6104-BD3BA1DC236D}"/>
              </a:ext>
            </a:extLst>
          </p:cNvPr>
          <p:cNvSpPr txBox="1">
            <a:spLocks/>
          </p:cNvSpPr>
          <p:nvPr/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dirty="0">
                <a:latin typeface="하나2.0 H" panose="020B0903000000000000" pitchFamily="50" charset="-127"/>
                <a:ea typeface="하나2.0 H" panose="020B0903000000000000" pitchFamily="50" charset="-127"/>
              </a:rPr>
              <a:t>프로젝트 개요</a:t>
            </a:r>
          </a:p>
        </p:txBody>
      </p:sp>
      <p:pic>
        <p:nvPicPr>
          <p:cNvPr id="13" name="Picture 2" descr="Colaboratory에 오신 것을 환영합니다 - Colaboratory">
            <a:extLst>
              <a:ext uri="{FF2B5EF4-FFF2-40B4-BE49-F238E27FC236}">
                <a16:creationId xmlns:a16="http://schemas.microsoft.com/office/drawing/2014/main" id="{BC110CA4-B9ED-0827-2483-DA26D5F5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765" y="4561988"/>
            <a:ext cx="865076" cy="86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GitHub 무료로 다운 받기 - 2023년 최신 버전">
            <a:extLst>
              <a:ext uri="{FF2B5EF4-FFF2-40B4-BE49-F238E27FC236}">
                <a16:creationId xmlns:a16="http://schemas.microsoft.com/office/drawing/2014/main" id="{7F6399B5-CCA1-F094-1B71-B2CB69AE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30" y="4803119"/>
            <a:ext cx="1239432" cy="6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ython] - 파이썬 설치 (Python 3 Installation)">
            <a:extLst>
              <a:ext uri="{FF2B5EF4-FFF2-40B4-BE49-F238E27FC236}">
                <a16:creationId xmlns:a16="http://schemas.microsoft.com/office/drawing/2014/main" id="{AC678805-9584-8236-A322-E04E749A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05" y="3788039"/>
            <a:ext cx="1443323" cy="8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scikit-learn - Wikipedia">
            <a:extLst>
              <a:ext uri="{FF2B5EF4-FFF2-40B4-BE49-F238E27FC236}">
                <a16:creationId xmlns:a16="http://schemas.microsoft.com/office/drawing/2014/main" id="{B9BD45AA-A117-E889-F00E-596308A3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76" y="3649518"/>
            <a:ext cx="1030063" cy="55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91;p4">
            <a:extLst>
              <a:ext uri="{FF2B5EF4-FFF2-40B4-BE49-F238E27FC236}">
                <a16:creationId xmlns:a16="http://schemas.microsoft.com/office/drawing/2014/main" id="{9E0BE9BE-B80E-45A1-46C6-9AFDC9436B28}"/>
              </a:ext>
            </a:extLst>
          </p:cNvPr>
          <p:cNvSpPr/>
          <p:nvPr/>
        </p:nvSpPr>
        <p:spPr>
          <a:xfrm>
            <a:off x="334963" y="1123950"/>
            <a:ext cx="11522075" cy="8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활용 장비 및 개발 환경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8" name="직사각형 14">
            <a:extLst>
              <a:ext uri="{FF2B5EF4-FFF2-40B4-BE49-F238E27FC236}">
                <a16:creationId xmlns:a16="http://schemas.microsoft.com/office/drawing/2014/main" id="{064A5FA7-1E1F-4A7A-12F3-D3DB7B25E727}"/>
              </a:ext>
            </a:extLst>
          </p:cNvPr>
          <p:cNvSpPr/>
          <p:nvPr/>
        </p:nvSpPr>
        <p:spPr>
          <a:xfrm>
            <a:off x="472209" y="2322406"/>
            <a:ext cx="1538359" cy="43088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algn="ctr" defTabSz="554389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개발 플랫폼</a:t>
            </a:r>
            <a:endParaRPr kumimoji="1" lang="ko-KR" altLang="ko-KR" sz="16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Samsung Sharp Sans Bold" pitchFamily="2" charset="0"/>
            </a:endParaRPr>
          </a:p>
        </p:txBody>
      </p: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FB2AA56E-1AED-D3AA-195A-8EBEF6E918E9}"/>
              </a:ext>
            </a:extLst>
          </p:cNvPr>
          <p:cNvSpPr/>
          <p:nvPr/>
        </p:nvSpPr>
        <p:spPr>
          <a:xfrm>
            <a:off x="1808729" y="2371404"/>
            <a:ext cx="2861270" cy="3885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defTabSz="554389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Google </a:t>
            </a:r>
            <a:r>
              <a:rPr lang="en-US" altLang="ko-KR" sz="1400" dirty="0" err="1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Colab</a:t>
            </a:r>
            <a:endParaRPr kumimoji="1" lang="ko-KR" altLang="ko-KR" sz="1400" dirty="0"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2407864A-4850-8514-3CC0-85D3FA1E9381}"/>
              </a:ext>
            </a:extLst>
          </p:cNvPr>
          <p:cNvSpPr/>
          <p:nvPr/>
        </p:nvSpPr>
        <p:spPr>
          <a:xfrm>
            <a:off x="472209" y="3019528"/>
            <a:ext cx="1538359" cy="43088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algn="ctr" defTabSz="554389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코드 관리</a:t>
            </a:r>
            <a:endParaRPr kumimoji="1" lang="ko-KR" altLang="ko-KR" sz="16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21" name="직사각형 17">
            <a:extLst>
              <a:ext uri="{FF2B5EF4-FFF2-40B4-BE49-F238E27FC236}">
                <a16:creationId xmlns:a16="http://schemas.microsoft.com/office/drawing/2014/main" id="{572721E6-956E-43DC-99D0-72F18525FE3F}"/>
              </a:ext>
            </a:extLst>
          </p:cNvPr>
          <p:cNvSpPr/>
          <p:nvPr/>
        </p:nvSpPr>
        <p:spPr>
          <a:xfrm>
            <a:off x="1798714" y="3062196"/>
            <a:ext cx="2861270" cy="3885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defTabSz="554389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GitHub</a:t>
            </a:r>
            <a:endParaRPr lang="ko-KR" altLang="ko-KR" sz="1400" dirty="0">
              <a:solidFill>
                <a:srgbClr val="374151"/>
              </a:solidFill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22" name="직사각형 18">
            <a:extLst>
              <a:ext uri="{FF2B5EF4-FFF2-40B4-BE49-F238E27FC236}">
                <a16:creationId xmlns:a16="http://schemas.microsoft.com/office/drawing/2014/main" id="{5248E1D1-825B-3A2D-23BB-C9D9DE63F46D}"/>
              </a:ext>
            </a:extLst>
          </p:cNvPr>
          <p:cNvSpPr/>
          <p:nvPr/>
        </p:nvSpPr>
        <p:spPr>
          <a:xfrm>
            <a:off x="472209" y="3716650"/>
            <a:ext cx="1538359" cy="43088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algn="ctr" defTabSz="554389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개발 언어</a:t>
            </a:r>
            <a:endParaRPr kumimoji="1" lang="ko-KR" altLang="ko-KR" sz="16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23" name="직사각형 19">
            <a:extLst>
              <a:ext uri="{FF2B5EF4-FFF2-40B4-BE49-F238E27FC236}">
                <a16:creationId xmlns:a16="http://schemas.microsoft.com/office/drawing/2014/main" id="{DC698E49-644E-BD5E-8F86-29777A51E3C9}"/>
              </a:ext>
            </a:extLst>
          </p:cNvPr>
          <p:cNvSpPr/>
          <p:nvPr/>
        </p:nvSpPr>
        <p:spPr>
          <a:xfrm>
            <a:off x="1798714" y="3752988"/>
            <a:ext cx="2861270" cy="3885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defTabSz="554389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Python</a:t>
            </a:r>
            <a:endParaRPr lang="ko-KR" altLang="ko-KR" sz="1400" dirty="0">
              <a:solidFill>
                <a:srgbClr val="374151"/>
              </a:solidFill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24" name="직사각형 20">
            <a:extLst>
              <a:ext uri="{FF2B5EF4-FFF2-40B4-BE49-F238E27FC236}">
                <a16:creationId xmlns:a16="http://schemas.microsoft.com/office/drawing/2014/main" id="{4D9FAADC-74D3-DD5D-A454-1D1FA17B4FB4}"/>
              </a:ext>
            </a:extLst>
          </p:cNvPr>
          <p:cNvSpPr/>
          <p:nvPr/>
        </p:nvSpPr>
        <p:spPr>
          <a:xfrm>
            <a:off x="472209" y="4413772"/>
            <a:ext cx="1538359" cy="43088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algn="ctr" defTabSz="554389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라이브러리</a:t>
            </a:r>
            <a:endParaRPr kumimoji="1" lang="ko-KR" altLang="ko-KR" sz="16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67B03DA0-AEC6-29D8-D84C-85A421EF266C}"/>
              </a:ext>
            </a:extLst>
          </p:cNvPr>
          <p:cNvSpPr/>
          <p:nvPr/>
        </p:nvSpPr>
        <p:spPr>
          <a:xfrm>
            <a:off x="1808729" y="4443780"/>
            <a:ext cx="3642806" cy="3885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defTabSz="554389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scikit-learn, </a:t>
            </a:r>
            <a:r>
              <a:rPr lang="en-US" altLang="ko-KR" sz="1400" dirty="0" err="1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XGBoost</a:t>
            </a: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, </a:t>
            </a:r>
            <a:r>
              <a:rPr lang="en-US" altLang="ko-KR" sz="1400" dirty="0" err="1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LightGBM</a:t>
            </a: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 </a:t>
            </a:r>
            <a:r>
              <a:rPr lang="ko-KR" altLang="en-US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등</a:t>
            </a:r>
            <a:endParaRPr lang="ko-KR" altLang="ko-KR" sz="1400" dirty="0">
              <a:solidFill>
                <a:srgbClr val="374151"/>
              </a:solidFill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28" name="직사각형 20">
            <a:extLst>
              <a:ext uri="{FF2B5EF4-FFF2-40B4-BE49-F238E27FC236}">
                <a16:creationId xmlns:a16="http://schemas.microsoft.com/office/drawing/2014/main" id="{0FAD7666-A878-4021-C7FF-6FEFC35B4B5C}"/>
              </a:ext>
            </a:extLst>
          </p:cNvPr>
          <p:cNvSpPr/>
          <p:nvPr/>
        </p:nvSpPr>
        <p:spPr>
          <a:xfrm>
            <a:off x="391904" y="5087987"/>
            <a:ext cx="1675604" cy="41402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algn="ctr" defTabSz="554389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rgbClr val="008485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데이터 시각화</a:t>
            </a:r>
            <a:endParaRPr kumimoji="1" lang="ko-KR" altLang="ko-KR" sz="1600" dirty="0">
              <a:solidFill>
                <a:srgbClr val="008485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29" name="직사각형 21">
            <a:extLst>
              <a:ext uri="{FF2B5EF4-FFF2-40B4-BE49-F238E27FC236}">
                <a16:creationId xmlns:a16="http://schemas.microsoft.com/office/drawing/2014/main" id="{61485727-8DE8-6BF1-7799-2C9A9F33EF86}"/>
              </a:ext>
            </a:extLst>
          </p:cNvPr>
          <p:cNvSpPr/>
          <p:nvPr/>
        </p:nvSpPr>
        <p:spPr>
          <a:xfrm>
            <a:off x="1821393" y="5134571"/>
            <a:ext cx="3642806" cy="3885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52400" defTabSz="554389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374151"/>
                </a:solidFill>
                <a:latin typeface="하나2.0 L" panose="020B0203000000000000" pitchFamily="50" charset="-127"/>
                <a:ea typeface="하나2.0 L" panose="020B0203000000000000" pitchFamily="50" charset="-127"/>
              </a:rPr>
              <a:t>matplotlib, seaborn</a:t>
            </a:r>
            <a:endParaRPr lang="ko-KR" altLang="ko-KR" sz="1400" dirty="0">
              <a:solidFill>
                <a:srgbClr val="374151"/>
              </a:solidFill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5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04A446-BCED-2AF4-4216-3EB779FF82FC}"/>
              </a:ext>
            </a:extLst>
          </p:cNvPr>
          <p:cNvSpPr/>
          <p:nvPr/>
        </p:nvSpPr>
        <p:spPr>
          <a:xfrm>
            <a:off x="6310322" y="549338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Poor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243286-4BC8-FFC8-F3D7-BF07F1B40003}"/>
              </a:ext>
            </a:extLst>
          </p:cNvPr>
          <p:cNvSpPr/>
          <p:nvPr/>
        </p:nvSpPr>
        <p:spPr>
          <a:xfrm>
            <a:off x="947041" y="549615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Good</a:t>
            </a:r>
            <a:endParaRPr lang="en-US" altLang="ko-KR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grpSp>
        <p:nvGrpSpPr>
          <p:cNvPr id="5" name="Google Shape;2770;p105">
            <a:extLst>
              <a:ext uri="{FF2B5EF4-FFF2-40B4-BE49-F238E27FC236}">
                <a16:creationId xmlns:a16="http://schemas.microsoft.com/office/drawing/2014/main" id="{626D6FC0-EECD-6195-45F0-1704B7C487D2}"/>
              </a:ext>
            </a:extLst>
          </p:cNvPr>
          <p:cNvGrpSpPr/>
          <p:nvPr/>
        </p:nvGrpSpPr>
        <p:grpSpPr>
          <a:xfrm>
            <a:off x="7324107" y="3429000"/>
            <a:ext cx="2715136" cy="1126198"/>
            <a:chOff x="4646833" y="4237941"/>
            <a:chExt cx="522681" cy="349944"/>
          </a:xfrm>
          <a:solidFill>
            <a:srgbClr val="E90061">
              <a:alpha val="20000"/>
            </a:srgbClr>
          </a:solidFill>
        </p:grpSpPr>
        <p:sp>
          <p:nvSpPr>
            <p:cNvPr id="15" name="Google Shape;2771;p105">
              <a:extLst>
                <a:ext uri="{FF2B5EF4-FFF2-40B4-BE49-F238E27FC236}">
                  <a16:creationId xmlns:a16="http://schemas.microsoft.com/office/drawing/2014/main" id="{9934DF2B-A6EA-D37E-4CD5-0232BD819BA7}"/>
                </a:ext>
              </a:extLst>
            </p:cNvPr>
            <p:cNvSpPr txBox="1"/>
            <p:nvPr/>
          </p:nvSpPr>
          <p:spPr>
            <a:xfrm rot="-1099603">
              <a:off x="4663531" y="4328758"/>
              <a:ext cx="489286" cy="168326"/>
            </a:xfrm>
            <a:prstGeom prst="snipRound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E90061"/>
                  </a:solidFill>
                  <a:latin typeface="하나2.0 H" panose="020B0903000000000000" pitchFamily="50" charset="-127"/>
                  <a:ea typeface="하나2.0 H" panose="020B0903000000000000" pitchFamily="50" charset="-127"/>
                  <a:sym typeface="Arial"/>
                </a:rPr>
                <a:t>Thin-filer</a:t>
              </a:r>
              <a:endParaRPr sz="2400" b="1" dirty="0">
                <a:solidFill>
                  <a:srgbClr val="E90061"/>
                </a:solidFill>
                <a:latin typeface="하나2.0 H" panose="020B0903000000000000" pitchFamily="50" charset="-127"/>
                <a:ea typeface="하나2.0 H" panose="020B0903000000000000" pitchFamily="50" charset="-127"/>
              </a:endParaRPr>
            </a:p>
          </p:txBody>
        </p:sp>
        <p:cxnSp>
          <p:nvCxnSpPr>
            <p:cNvPr id="16" name="Google Shape;2772;p105">
              <a:extLst>
                <a:ext uri="{FF2B5EF4-FFF2-40B4-BE49-F238E27FC236}">
                  <a16:creationId xmlns:a16="http://schemas.microsoft.com/office/drawing/2014/main" id="{34CED8A0-DF26-D04B-90B4-13EB81E36BE2}"/>
                </a:ext>
              </a:extLst>
            </p:cNvPr>
            <p:cNvCxnSpPr/>
            <p:nvPr/>
          </p:nvCxnSpPr>
          <p:spPr>
            <a:xfrm rot="-1099603">
              <a:off x="4634424" y="4314866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2773;p105">
              <a:extLst>
                <a:ext uri="{FF2B5EF4-FFF2-40B4-BE49-F238E27FC236}">
                  <a16:creationId xmlns:a16="http://schemas.microsoft.com/office/drawing/2014/main" id="{BB8D7EDF-7124-65C4-33CC-8429EA647FC2}"/>
                </a:ext>
              </a:extLst>
            </p:cNvPr>
            <p:cNvCxnSpPr/>
            <p:nvPr/>
          </p:nvCxnSpPr>
          <p:spPr>
            <a:xfrm rot="-1099603">
              <a:off x="4692635" y="4510961"/>
              <a:ext cx="489287" cy="0"/>
            </a:xfrm>
            <a:prstGeom prst="straightConnector1">
              <a:avLst/>
            </a:prstGeom>
            <a:grpFill/>
            <a:ln w="9525" cap="flat" cmpd="sng">
              <a:solidFill>
                <a:srgbClr val="FF8E87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0E862B-8118-FA6A-C27E-772077E70409}"/>
              </a:ext>
            </a:extLst>
          </p:cNvPr>
          <p:cNvSpPr/>
          <p:nvPr/>
        </p:nvSpPr>
        <p:spPr>
          <a:xfrm>
            <a:off x="757443" y="2825837"/>
            <a:ext cx="10918741" cy="348728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/>
          </a:p>
        </p:txBody>
      </p:sp>
      <p:grpSp>
        <p:nvGrpSpPr>
          <p:cNvPr id="25" name="Google Shape;1751;p67">
            <a:extLst>
              <a:ext uri="{FF2B5EF4-FFF2-40B4-BE49-F238E27FC236}">
                <a16:creationId xmlns:a16="http://schemas.microsoft.com/office/drawing/2014/main" id="{698F47F8-8776-2BD0-EB12-11B65F5A1B62}"/>
              </a:ext>
            </a:extLst>
          </p:cNvPr>
          <p:cNvGrpSpPr/>
          <p:nvPr/>
        </p:nvGrpSpPr>
        <p:grpSpPr>
          <a:xfrm>
            <a:off x="944460" y="2844441"/>
            <a:ext cx="4934637" cy="3154748"/>
            <a:chOff x="6498852" y="4362490"/>
            <a:chExt cx="3981383" cy="2994873"/>
          </a:xfrm>
        </p:grpSpPr>
        <p:sp>
          <p:nvSpPr>
            <p:cNvPr id="26" name="Google Shape;1752;p67">
              <a:extLst>
                <a:ext uri="{FF2B5EF4-FFF2-40B4-BE49-F238E27FC236}">
                  <a16:creationId xmlns:a16="http://schemas.microsoft.com/office/drawing/2014/main" id="{80274746-755D-0901-6B70-30561D4976D9}"/>
                </a:ext>
              </a:extLst>
            </p:cNvPr>
            <p:cNvSpPr/>
            <p:nvPr/>
          </p:nvSpPr>
          <p:spPr>
            <a:xfrm>
              <a:off x="6502345" y="4602115"/>
              <a:ext cx="3947246" cy="645307"/>
            </a:xfrm>
            <a:prstGeom prst="rect">
              <a:avLst/>
            </a:prstGeom>
            <a:noFill/>
            <a:ln w="9525" cap="flat" cmpd="sng">
              <a:solidFill>
                <a:srgbClr val="E90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53;p67">
              <a:extLst>
                <a:ext uri="{FF2B5EF4-FFF2-40B4-BE49-F238E27FC236}">
                  <a16:creationId xmlns:a16="http://schemas.microsoft.com/office/drawing/2014/main" id="{E8111B80-1D2B-0CFF-86CB-9C65C49F0CB1}"/>
                </a:ext>
              </a:extLst>
            </p:cNvPr>
            <p:cNvSpPr/>
            <p:nvPr/>
          </p:nvSpPr>
          <p:spPr>
            <a:xfrm>
              <a:off x="6498852" y="4362490"/>
              <a:ext cx="1348996" cy="239625"/>
            </a:xfrm>
            <a:prstGeom prst="snip1Rect">
              <a:avLst/>
            </a:prstGeom>
            <a:solidFill>
              <a:srgbClr val="E90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ko-KR" altLang="en-US" sz="1200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</a:rPr>
                <a:t>유사한 요인</a:t>
              </a:r>
              <a:endParaRPr sz="12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28" name="Google Shape;1754;p67">
              <a:extLst>
                <a:ext uri="{FF2B5EF4-FFF2-40B4-BE49-F238E27FC236}">
                  <a16:creationId xmlns:a16="http://schemas.microsoft.com/office/drawing/2014/main" id="{7CDA0231-A41E-A600-F22B-FB1D98201F94}"/>
                </a:ext>
              </a:extLst>
            </p:cNvPr>
            <p:cNvSpPr/>
            <p:nvPr/>
          </p:nvSpPr>
          <p:spPr>
            <a:xfrm>
              <a:off x="6505237" y="5559339"/>
              <a:ext cx="3947246" cy="1798024"/>
            </a:xfrm>
            <a:prstGeom prst="rect">
              <a:avLst/>
            </a:prstGeom>
            <a:noFill/>
            <a:ln w="9525" cap="flat" cmpd="sng">
              <a:solidFill>
                <a:srgbClr val="E90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55;p67">
              <a:extLst>
                <a:ext uri="{FF2B5EF4-FFF2-40B4-BE49-F238E27FC236}">
                  <a16:creationId xmlns:a16="http://schemas.microsoft.com/office/drawing/2014/main" id="{3144FAE1-FDA7-FCFF-0B54-796AA041F378}"/>
                </a:ext>
              </a:extLst>
            </p:cNvPr>
            <p:cNvSpPr/>
            <p:nvPr/>
          </p:nvSpPr>
          <p:spPr>
            <a:xfrm>
              <a:off x="6498852" y="5311947"/>
              <a:ext cx="1348996" cy="239625"/>
            </a:xfrm>
            <a:prstGeom prst="snip1Rect">
              <a:avLst/>
            </a:prstGeom>
            <a:solidFill>
              <a:srgbClr val="E90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ko-KR" altLang="en-US" sz="1200" b="0" i="0" u="none" strike="noStrike" cap="none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차이가 있는 요인</a:t>
              </a:r>
              <a:endParaRPr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30" name="Google Shape;1756;p67">
              <a:extLst>
                <a:ext uri="{FF2B5EF4-FFF2-40B4-BE49-F238E27FC236}">
                  <a16:creationId xmlns:a16="http://schemas.microsoft.com/office/drawing/2014/main" id="{81000507-9FAC-2A0F-80CE-8AE67C8A8516}"/>
                </a:ext>
              </a:extLst>
            </p:cNvPr>
            <p:cNvSpPr/>
            <p:nvPr/>
          </p:nvSpPr>
          <p:spPr>
            <a:xfrm>
              <a:off x="6532988" y="4617142"/>
              <a:ext cx="3947247" cy="622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b="0" i="0" u="none" strike="noStrike" cap="none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신용카드 이용률</a:t>
              </a:r>
              <a:r>
                <a:rPr lang="en-US" altLang="ko-KR" sz="1000" b="0" i="0" u="none" strike="noStrike" cap="none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22.8%</a:t>
              </a:r>
              <a:endParaRPr lang="en-US" altLang="ko-KR" sz="1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개인 신용대출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개수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급여담보대출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0</a:t>
              </a:r>
            </a:p>
          </p:txBody>
        </p:sp>
        <p:sp>
          <p:nvSpPr>
            <p:cNvPr id="31" name="Google Shape;1757;p67">
              <a:extLst>
                <a:ext uri="{FF2B5EF4-FFF2-40B4-BE49-F238E27FC236}">
                  <a16:creationId xmlns:a16="http://schemas.microsoft.com/office/drawing/2014/main" id="{201BBFCA-DF4C-AB8E-6869-AA54D20F3CD8}"/>
                </a:ext>
              </a:extLst>
            </p:cNvPr>
            <p:cNvSpPr/>
            <p:nvPr/>
          </p:nvSpPr>
          <p:spPr>
            <a:xfrm>
              <a:off x="6498852" y="5562295"/>
              <a:ext cx="3947247" cy="1681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연봉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41587 USD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이자율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3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납부 연체 횟수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8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신용카드 한도 변화율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7.27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대출잔액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1353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 상환금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68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월간 투자금액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432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월별 계좌 잔액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160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주택자기자본대출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 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결제 행태 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</a:t>
              </a: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 소액 지출 선호</a:t>
              </a:r>
              <a:endParaRPr sz="1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43" name="Google Shape;1751;p67">
            <a:extLst>
              <a:ext uri="{FF2B5EF4-FFF2-40B4-BE49-F238E27FC236}">
                <a16:creationId xmlns:a16="http://schemas.microsoft.com/office/drawing/2014/main" id="{9B291EE9-59F0-0729-5F1D-508760635824}"/>
              </a:ext>
            </a:extLst>
          </p:cNvPr>
          <p:cNvGrpSpPr/>
          <p:nvPr/>
        </p:nvGrpSpPr>
        <p:grpSpPr>
          <a:xfrm>
            <a:off x="6288321" y="2825837"/>
            <a:ext cx="4934637" cy="3154748"/>
            <a:chOff x="6498852" y="4362490"/>
            <a:chExt cx="3981383" cy="2994873"/>
          </a:xfrm>
        </p:grpSpPr>
        <p:sp>
          <p:nvSpPr>
            <p:cNvPr id="44" name="Google Shape;1752;p67">
              <a:extLst>
                <a:ext uri="{FF2B5EF4-FFF2-40B4-BE49-F238E27FC236}">
                  <a16:creationId xmlns:a16="http://schemas.microsoft.com/office/drawing/2014/main" id="{4B3F3B65-2C67-E9A7-4235-A931367DADE8}"/>
                </a:ext>
              </a:extLst>
            </p:cNvPr>
            <p:cNvSpPr/>
            <p:nvPr/>
          </p:nvSpPr>
          <p:spPr>
            <a:xfrm>
              <a:off x="6502345" y="4602115"/>
              <a:ext cx="3947246" cy="645307"/>
            </a:xfrm>
            <a:prstGeom prst="rect">
              <a:avLst/>
            </a:prstGeom>
            <a:noFill/>
            <a:ln w="9525" cap="flat" cmpd="sng">
              <a:solidFill>
                <a:srgbClr val="E90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3;p67">
              <a:extLst>
                <a:ext uri="{FF2B5EF4-FFF2-40B4-BE49-F238E27FC236}">
                  <a16:creationId xmlns:a16="http://schemas.microsoft.com/office/drawing/2014/main" id="{68A6DBA3-C5A3-03DF-0D84-4EC4E1B0F45D}"/>
                </a:ext>
              </a:extLst>
            </p:cNvPr>
            <p:cNvSpPr/>
            <p:nvPr/>
          </p:nvSpPr>
          <p:spPr>
            <a:xfrm>
              <a:off x="6498852" y="4362490"/>
              <a:ext cx="1348996" cy="239625"/>
            </a:xfrm>
            <a:prstGeom prst="snip1Rect">
              <a:avLst/>
            </a:prstGeom>
            <a:solidFill>
              <a:srgbClr val="E90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ko-KR" altLang="en-US" sz="1200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</a:rPr>
                <a:t>유사한 요인</a:t>
              </a:r>
              <a:endParaRPr sz="12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46" name="Google Shape;1754;p67">
              <a:extLst>
                <a:ext uri="{FF2B5EF4-FFF2-40B4-BE49-F238E27FC236}">
                  <a16:creationId xmlns:a16="http://schemas.microsoft.com/office/drawing/2014/main" id="{E2F613D6-C5FE-1912-15D0-489F0324AED4}"/>
                </a:ext>
              </a:extLst>
            </p:cNvPr>
            <p:cNvSpPr/>
            <p:nvPr/>
          </p:nvSpPr>
          <p:spPr>
            <a:xfrm>
              <a:off x="6512925" y="5559339"/>
              <a:ext cx="3947246" cy="1798024"/>
            </a:xfrm>
            <a:prstGeom prst="rect">
              <a:avLst/>
            </a:prstGeom>
            <a:noFill/>
            <a:ln w="9525" cap="flat" cmpd="sng">
              <a:solidFill>
                <a:srgbClr val="E90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5;p67">
              <a:extLst>
                <a:ext uri="{FF2B5EF4-FFF2-40B4-BE49-F238E27FC236}">
                  <a16:creationId xmlns:a16="http://schemas.microsoft.com/office/drawing/2014/main" id="{AB9A5CB3-F07C-2108-01E6-99AAFCD20D49}"/>
                </a:ext>
              </a:extLst>
            </p:cNvPr>
            <p:cNvSpPr/>
            <p:nvPr/>
          </p:nvSpPr>
          <p:spPr>
            <a:xfrm>
              <a:off x="6509057" y="5314705"/>
              <a:ext cx="1348996" cy="239625"/>
            </a:xfrm>
            <a:prstGeom prst="snip1Rect">
              <a:avLst/>
            </a:prstGeom>
            <a:solidFill>
              <a:srgbClr val="E90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ko-KR" altLang="en-US" sz="1200" b="0" i="0" u="none" strike="noStrike" cap="none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차이가 있는 요인</a:t>
              </a:r>
              <a:endParaRPr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8" name="Google Shape;1756;p67">
              <a:extLst>
                <a:ext uri="{FF2B5EF4-FFF2-40B4-BE49-F238E27FC236}">
                  <a16:creationId xmlns:a16="http://schemas.microsoft.com/office/drawing/2014/main" id="{2C5F4B50-6D13-304D-50CC-04F927F3D357}"/>
                </a:ext>
              </a:extLst>
            </p:cNvPr>
            <p:cNvSpPr/>
            <p:nvPr/>
          </p:nvSpPr>
          <p:spPr>
            <a:xfrm>
              <a:off x="6532988" y="4617142"/>
              <a:ext cx="3947247" cy="622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b="0" i="0" u="none" strike="noStrike" cap="none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신용카드 이용률</a:t>
              </a:r>
              <a:r>
                <a:rPr lang="en-US" altLang="ko-KR" sz="1000" b="0" i="0" u="none" strike="noStrike" cap="none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27.6%</a:t>
              </a:r>
              <a:endParaRPr lang="en-US" altLang="ko-KR" sz="1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개인 신용대출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개수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급여담보대출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: 0</a:t>
              </a:r>
            </a:p>
          </p:txBody>
        </p:sp>
        <p:sp>
          <p:nvSpPr>
            <p:cNvPr id="49" name="Google Shape;1757;p67">
              <a:extLst>
                <a:ext uri="{FF2B5EF4-FFF2-40B4-BE49-F238E27FC236}">
                  <a16:creationId xmlns:a16="http://schemas.microsoft.com/office/drawing/2014/main" id="{2377AB1B-2E6A-BBEF-B139-3B97BD7E622C}"/>
                </a:ext>
              </a:extLst>
            </p:cNvPr>
            <p:cNvSpPr/>
            <p:nvPr/>
          </p:nvSpPr>
          <p:spPr>
            <a:xfrm>
              <a:off x="6498852" y="5562295"/>
              <a:ext cx="3947247" cy="1681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연봉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59962 USD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이자율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28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납부 연체 횟수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15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신용카드 한도 변화율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14.36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대출잔액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2660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 상환금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140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월간 투자금액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174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월별 계좌 잔액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433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주택자기자본대출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  1</a:t>
              </a:r>
            </a:p>
            <a:p>
              <a:pPr marL="171450" marR="0" lvl="0" indent="-1714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Char char="▪"/>
              </a:pP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결제 행태 </a:t>
              </a:r>
              <a:r>
                <a:rPr lang="en-US" altLang="ko-KR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:</a:t>
              </a:r>
              <a:r>
                <a:rPr lang="ko-KR" altLang="en-US" sz="10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</a:rPr>
                <a:t> 상대적은 큰 금액을 자주 지출함</a:t>
              </a:r>
              <a:endParaRPr sz="1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0" name="Google Shape;1829;p72">
            <a:extLst>
              <a:ext uri="{FF2B5EF4-FFF2-40B4-BE49-F238E27FC236}">
                <a16:creationId xmlns:a16="http://schemas.microsoft.com/office/drawing/2014/main" id="{59C87606-B9EE-BDBF-B916-AAB3100329A2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21" name="Google Shape;1830;p72">
              <a:extLst>
                <a:ext uri="{FF2B5EF4-FFF2-40B4-BE49-F238E27FC236}">
                  <a16:creationId xmlns:a16="http://schemas.microsoft.com/office/drawing/2014/main" id="{4CAD35DC-4F20-6C61-3CD4-B2ACAD7AA307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31;p72">
              <a:extLst>
                <a:ext uri="{FF2B5EF4-FFF2-40B4-BE49-F238E27FC236}">
                  <a16:creationId xmlns:a16="http://schemas.microsoft.com/office/drawing/2014/main" id="{C6DE89AB-2976-C4C4-9218-D9A8378C643D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32;p72">
              <a:extLst>
                <a:ext uri="{FF2B5EF4-FFF2-40B4-BE49-F238E27FC236}">
                  <a16:creationId xmlns:a16="http://schemas.microsoft.com/office/drawing/2014/main" id="{725AD22F-D020-D4E3-5E8F-46C07EF7CC45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33;p72">
              <a:extLst>
                <a:ext uri="{FF2B5EF4-FFF2-40B4-BE49-F238E27FC236}">
                  <a16:creationId xmlns:a16="http://schemas.microsoft.com/office/drawing/2014/main" id="{D0868AB3-93DC-1EBC-1BD5-61BE0E56309A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740;p67">
            <a:extLst>
              <a:ext uri="{FF2B5EF4-FFF2-40B4-BE49-F238E27FC236}">
                <a16:creationId xmlns:a16="http://schemas.microsoft.com/office/drawing/2014/main" id="{EF1E3266-E14C-97DD-3808-06A8355DA4C2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3" name="Google Shape;1741;p67">
            <a:extLst>
              <a:ext uri="{FF2B5EF4-FFF2-40B4-BE49-F238E27FC236}">
                <a16:creationId xmlns:a16="http://schemas.microsoft.com/office/drawing/2014/main" id="{25E35192-86C8-C1B4-46E6-7732102AF29B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4" name="Google Shape;1742;p67">
            <a:extLst>
              <a:ext uri="{FF2B5EF4-FFF2-40B4-BE49-F238E27FC236}">
                <a16:creationId xmlns:a16="http://schemas.microsoft.com/office/drawing/2014/main" id="{577A9592-D76C-14D9-E4DB-4D77F4D78BCA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5" name="Google Shape;1743;p67">
            <a:extLst>
              <a:ext uri="{FF2B5EF4-FFF2-40B4-BE49-F238E27FC236}">
                <a16:creationId xmlns:a16="http://schemas.microsoft.com/office/drawing/2014/main" id="{2CAAE1BF-D4BC-32EC-80B7-19A883C13F00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6" name="Google Shape;1740;p67">
            <a:extLst>
              <a:ext uri="{FF2B5EF4-FFF2-40B4-BE49-F238E27FC236}">
                <a16:creationId xmlns:a16="http://schemas.microsoft.com/office/drawing/2014/main" id="{4AFF8F79-4A91-582C-7D83-970871D28B75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0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4BB2A-0EEC-2BB6-1280-01EB3A2E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Google Shape;176;p2">
            <a:extLst>
              <a:ext uri="{FF2B5EF4-FFF2-40B4-BE49-F238E27FC236}">
                <a16:creationId xmlns:a16="http://schemas.microsoft.com/office/drawing/2014/main" id="{0C533362-E4CD-6AEB-467B-049ECCB892AA}"/>
              </a:ext>
            </a:extLst>
          </p:cNvPr>
          <p:cNvSpPr txBox="1">
            <a:spLocks/>
          </p:cNvSpPr>
          <p:nvPr/>
        </p:nvSpPr>
        <p:spPr>
          <a:xfrm>
            <a:off x="342900" y="1898650"/>
            <a:ext cx="5689600" cy="666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Table of Content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200" dirty="0"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68-9DE8-FE0A-C7A0-3F0E5E441551}"/>
              </a:ext>
            </a:extLst>
          </p:cNvPr>
          <p:cNvSpPr txBox="1"/>
          <p:nvPr/>
        </p:nvSpPr>
        <p:spPr>
          <a:xfrm>
            <a:off x="6032500" y="2133988"/>
            <a:ext cx="367306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81E02-DB42-4573-FE5D-89AE63CAA3B6}"/>
              </a:ext>
            </a:extLst>
          </p:cNvPr>
          <p:cNvSpPr txBox="1"/>
          <p:nvPr/>
        </p:nvSpPr>
        <p:spPr>
          <a:xfrm>
            <a:off x="6032500" y="2935077"/>
            <a:ext cx="4969212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06E8-B29F-3BC1-661E-57C9E270B874}"/>
              </a:ext>
            </a:extLst>
          </p:cNvPr>
          <p:cNvSpPr txBox="1"/>
          <p:nvPr/>
        </p:nvSpPr>
        <p:spPr>
          <a:xfrm>
            <a:off x="6032500" y="3736166"/>
            <a:ext cx="5293248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03. </a:t>
            </a:r>
            <a:r>
              <a:rPr lang="ko-KR" altLang="en-US" dirty="0"/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80D19-E63D-BE64-CE04-98EEDC1C1E09}"/>
              </a:ext>
            </a:extLst>
          </p:cNvPr>
          <p:cNvSpPr txBox="1"/>
          <p:nvPr/>
        </p:nvSpPr>
        <p:spPr>
          <a:xfrm>
            <a:off x="6032500" y="4537255"/>
            <a:ext cx="4480049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8016F-FE45-F048-2EDA-2AF21463F8DC}"/>
              </a:ext>
            </a:extLst>
          </p:cNvPr>
          <p:cNvSpPr txBox="1"/>
          <p:nvPr/>
        </p:nvSpPr>
        <p:spPr>
          <a:xfrm>
            <a:off x="6032500" y="533834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하나2.0 B" panose="020B0303000000000000" pitchFamily="50" charset="-127"/>
                <a:ea typeface="하나2.0 B" panose="020B0303000000000000" pitchFamily="50" charset="-127"/>
              </a:defRPr>
            </a:lvl1pPr>
          </a:lstStyle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16" name="Google Shape;178;p2">
            <a:extLst>
              <a:ext uri="{FF2B5EF4-FFF2-40B4-BE49-F238E27FC236}">
                <a16:creationId xmlns:a16="http://schemas.microsoft.com/office/drawing/2014/main" id="{956ECE1D-7B01-2B8E-68B8-9AA25501FC7A}"/>
              </a:ext>
            </a:extLst>
          </p:cNvPr>
          <p:cNvSpPr/>
          <p:nvPr/>
        </p:nvSpPr>
        <p:spPr>
          <a:xfrm>
            <a:off x="342900" y="2448635"/>
            <a:ext cx="4888980" cy="125413"/>
          </a:xfrm>
          <a:custGeom>
            <a:avLst/>
            <a:gdLst/>
            <a:ahLst/>
            <a:cxnLst/>
            <a:rect l="l" t="t" r="r" b="b"/>
            <a:pathLst>
              <a:path w="2997200" h="120000" extrusionOk="0">
                <a:moveTo>
                  <a:pt x="0" y="0"/>
                </a:moveTo>
                <a:lnTo>
                  <a:pt x="2997200" y="0"/>
                </a:lnTo>
              </a:path>
            </a:pathLst>
          </a:custGeom>
          <a:noFill/>
          <a:ln w="762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2F6BA-EB3D-07F5-B924-44B814CA3FA5}"/>
              </a:ext>
            </a:extLst>
          </p:cNvPr>
          <p:cNvSpPr txBox="1"/>
          <p:nvPr/>
        </p:nvSpPr>
        <p:spPr>
          <a:xfrm>
            <a:off x="6032500" y="6031584"/>
            <a:ext cx="3205016" cy="30777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5B5B5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06. Appendix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5B5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CB464-A7DF-FB38-715E-47299DCC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71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Reflection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49"/>
            <a:ext cx="10115063" cy="90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신용등급 평가 모형을 통해 고객의 신용 등급을 예측하고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이를 바탕으로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중저신용자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대상 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분류를 통해 대출 가능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고객군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발굴을 위한 시사점 도출</a:t>
            </a:r>
          </a:p>
        </p:txBody>
      </p:sp>
      <p:grpSp>
        <p:nvGrpSpPr>
          <p:cNvPr id="21" name="Google Shape;1653;p62">
            <a:extLst>
              <a:ext uri="{FF2B5EF4-FFF2-40B4-BE49-F238E27FC236}">
                <a16:creationId xmlns:a16="http://schemas.microsoft.com/office/drawing/2014/main" id="{EED0BAE4-986D-787D-5791-56B9DBFA9394}"/>
              </a:ext>
            </a:extLst>
          </p:cNvPr>
          <p:cNvGrpSpPr/>
          <p:nvPr/>
        </p:nvGrpSpPr>
        <p:grpSpPr>
          <a:xfrm>
            <a:off x="1430726" y="2657842"/>
            <a:ext cx="4531342" cy="344973"/>
            <a:chOff x="623889" y="2657842"/>
            <a:chExt cx="3527842" cy="344973"/>
          </a:xfrm>
        </p:grpSpPr>
        <p:sp>
          <p:nvSpPr>
            <p:cNvPr id="22" name="Google Shape;1654;p62">
              <a:extLst>
                <a:ext uri="{FF2B5EF4-FFF2-40B4-BE49-F238E27FC236}">
                  <a16:creationId xmlns:a16="http://schemas.microsoft.com/office/drawing/2014/main" id="{7A8A9DB2-749F-B58B-4264-951E63F0E942}"/>
                </a:ext>
              </a:extLst>
            </p:cNvPr>
            <p:cNvSpPr/>
            <p:nvPr/>
          </p:nvSpPr>
          <p:spPr>
            <a:xfrm>
              <a:off x="623889" y="2657842"/>
              <a:ext cx="3527842" cy="318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dirty="0">
                  <a:solidFill>
                    <a:srgbClr val="008485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프로젝트 성과</a:t>
              </a:r>
              <a:endParaRPr sz="1600" i="0" u="none" strike="noStrike" cap="none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cxnSp>
          <p:nvCxnSpPr>
            <p:cNvPr id="23" name="Google Shape;1655;p62">
              <a:extLst>
                <a:ext uri="{FF2B5EF4-FFF2-40B4-BE49-F238E27FC236}">
                  <a16:creationId xmlns:a16="http://schemas.microsoft.com/office/drawing/2014/main" id="{A9A29B5D-2BAB-CBC4-1906-B56ACA850F67}"/>
                </a:ext>
              </a:extLst>
            </p:cNvPr>
            <p:cNvCxnSpPr/>
            <p:nvPr/>
          </p:nvCxnSpPr>
          <p:spPr>
            <a:xfrm>
              <a:off x="623889" y="3002815"/>
              <a:ext cx="3527842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" name="Google Shape;1656;p62">
            <a:extLst>
              <a:ext uri="{FF2B5EF4-FFF2-40B4-BE49-F238E27FC236}">
                <a16:creationId xmlns:a16="http://schemas.microsoft.com/office/drawing/2014/main" id="{E8560DFD-F334-B06A-0F98-106ED13551BA}"/>
              </a:ext>
            </a:extLst>
          </p:cNvPr>
          <p:cNvGrpSpPr/>
          <p:nvPr/>
        </p:nvGrpSpPr>
        <p:grpSpPr>
          <a:xfrm>
            <a:off x="6229934" y="2644817"/>
            <a:ext cx="4531342" cy="344973"/>
            <a:chOff x="623889" y="2657842"/>
            <a:chExt cx="3527842" cy="344973"/>
          </a:xfrm>
        </p:grpSpPr>
        <p:sp>
          <p:nvSpPr>
            <p:cNvPr id="25" name="Google Shape;1657;p62">
              <a:extLst>
                <a:ext uri="{FF2B5EF4-FFF2-40B4-BE49-F238E27FC236}">
                  <a16:creationId xmlns:a16="http://schemas.microsoft.com/office/drawing/2014/main" id="{46132FBA-8175-1B75-3506-AC451C6095E0}"/>
                </a:ext>
              </a:extLst>
            </p:cNvPr>
            <p:cNvSpPr/>
            <p:nvPr/>
          </p:nvSpPr>
          <p:spPr>
            <a:xfrm>
              <a:off x="623889" y="2657842"/>
              <a:ext cx="3527842" cy="318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dirty="0">
                  <a:solidFill>
                    <a:srgbClr val="E9006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개선점</a:t>
              </a:r>
              <a:endParaRPr sz="1600" i="0" u="none" strike="noStrike" cap="none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cxnSp>
          <p:nvCxnSpPr>
            <p:cNvPr id="26" name="Google Shape;1658;p62">
              <a:extLst>
                <a:ext uri="{FF2B5EF4-FFF2-40B4-BE49-F238E27FC236}">
                  <a16:creationId xmlns:a16="http://schemas.microsoft.com/office/drawing/2014/main" id="{46E0ECF0-D9A8-B980-9A54-A03A23A3DA85}"/>
                </a:ext>
              </a:extLst>
            </p:cNvPr>
            <p:cNvCxnSpPr/>
            <p:nvPr/>
          </p:nvCxnSpPr>
          <p:spPr>
            <a:xfrm>
              <a:off x="623889" y="3002815"/>
              <a:ext cx="3527842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Google Shape;1659;p62">
            <a:extLst>
              <a:ext uri="{FF2B5EF4-FFF2-40B4-BE49-F238E27FC236}">
                <a16:creationId xmlns:a16="http://schemas.microsoft.com/office/drawing/2014/main" id="{187ADB57-8870-CD12-50C0-0D9664B8E75A}"/>
              </a:ext>
            </a:extLst>
          </p:cNvPr>
          <p:cNvGrpSpPr/>
          <p:nvPr/>
        </p:nvGrpSpPr>
        <p:grpSpPr>
          <a:xfrm>
            <a:off x="1300107" y="3131435"/>
            <a:ext cx="9588789" cy="759603"/>
            <a:chOff x="2135188" y="3173460"/>
            <a:chExt cx="7924619" cy="860638"/>
          </a:xfrm>
        </p:grpSpPr>
        <p:sp>
          <p:nvSpPr>
            <p:cNvPr id="28" name="Google Shape;1660;p62">
              <a:extLst>
                <a:ext uri="{FF2B5EF4-FFF2-40B4-BE49-F238E27FC236}">
                  <a16:creationId xmlns:a16="http://schemas.microsoft.com/office/drawing/2014/main" id="{7EFC4D0B-676D-11ED-510A-DB7E905D4255}"/>
                </a:ext>
              </a:extLst>
            </p:cNvPr>
            <p:cNvSpPr/>
            <p:nvPr/>
          </p:nvSpPr>
          <p:spPr>
            <a:xfrm>
              <a:off x="2135188" y="3173460"/>
              <a:ext cx="3960810" cy="860638"/>
            </a:xfrm>
            <a:prstGeom prst="rect">
              <a:avLst/>
            </a:prstGeom>
            <a:solidFill>
              <a:srgbClr val="EBF5F5"/>
            </a:solidFill>
            <a:ln>
              <a:noFill/>
            </a:ln>
          </p:spPr>
          <p:txBody>
            <a:bodyPr spcFirstLastPara="1" wrap="square" lIns="0" tIns="36000" rIns="144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신용평가모형 변별력 제고</a:t>
              </a:r>
              <a:endParaRPr sz="1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개인정보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신용 거래 내역 등을 포함한 고객 데이터를 활용해 고객의 신용등급을      정확하게 예측할 수 있는 신용등급평가 모델 고도화 </a:t>
              </a:r>
              <a:endParaRPr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29" name="Google Shape;1661;p62">
              <a:extLst>
                <a:ext uri="{FF2B5EF4-FFF2-40B4-BE49-F238E27FC236}">
                  <a16:creationId xmlns:a16="http://schemas.microsoft.com/office/drawing/2014/main" id="{6E313BF7-B539-64EE-0337-E83657B747CE}"/>
                </a:ext>
              </a:extLst>
            </p:cNvPr>
            <p:cNvSpPr/>
            <p:nvPr/>
          </p:nvSpPr>
          <p:spPr>
            <a:xfrm>
              <a:off x="6096001" y="3173460"/>
              <a:ext cx="3963806" cy="860638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0" tIns="36000" rIns="144000" bIns="3600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K-fold Cross Validation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(TASK A)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모델 일반화 성능 향상을 위해 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K-fold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교차검증을 실시했으나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훈련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테스트 데이터셋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(8:2)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분리한 검증 결과 성능이 비교적 낮았음</a:t>
              </a:r>
              <a:endParaRPr lang="ko-KR" altLang="en-US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</p:grpSp>
      <p:grpSp>
        <p:nvGrpSpPr>
          <p:cNvPr id="30" name="Google Shape;1662;p62">
            <a:extLst>
              <a:ext uri="{FF2B5EF4-FFF2-40B4-BE49-F238E27FC236}">
                <a16:creationId xmlns:a16="http://schemas.microsoft.com/office/drawing/2014/main" id="{7E9BC1B0-C89E-30C7-028D-360E49EE30F9}"/>
              </a:ext>
            </a:extLst>
          </p:cNvPr>
          <p:cNvGrpSpPr/>
          <p:nvPr/>
        </p:nvGrpSpPr>
        <p:grpSpPr>
          <a:xfrm>
            <a:off x="1300107" y="4044947"/>
            <a:ext cx="9588789" cy="759603"/>
            <a:chOff x="2135188" y="3173460"/>
            <a:chExt cx="7924619" cy="860638"/>
          </a:xfrm>
        </p:grpSpPr>
        <p:sp>
          <p:nvSpPr>
            <p:cNvPr id="31" name="Google Shape;1663;p62">
              <a:extLst>
                <a:ext uri="{FF2B5EF4-FFF2-40B4-BE49-F238E27FC236}">
                  <a16:creationId xmlns:a16="http://schemas.microsoft.com/office/drawing/2014/main" id="{5CC00515-05B9-03E4-9342-D9CC1CE864B7}"/>
                </a:ext>
              </a:extLst>
            </p:cNvPr>
            <p:cNvSpPr/>
            <p:nvPr/>
          </p:nvSpPr>
          <p:spPr>
            <a:xfrm>
              <a:off x="2135188" y="3173460"/>
              <a:ext cx="3960810" cy="860638"/>
            </a:xfrm>
            <a:prstGeom prst="rect">
              <a:avLst/>
            </a:prstGeom>
            <a:solidFill>
              <a:srgbClr val="EBF5F5"/>
            </a:solidFill>
            <a:ln>
              <a:noFill/>
            </a:ln>
          </p:spPr>
          <p:txBody>
            <a:bodyPr spcFirstLastPara="1" wrap="square" lIns="0" tIns="36000" rIns="144000" bIns="3600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여부에 영향을 미치는 새로운 변수 발견</a:t>
              </a:r>
            </a:p>
            <a:p>
              <a:pPr algn="ctr">
                <a:lnSpc>
                  <a:spcPct val="110000"/>
                </a:lnSpc>
                <a:spcBef>
                  <a:spcPts val="500"/>
                </a:spcBef>
              </a:pP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신용거래 기간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나이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신용카드 및 대출 개수 등 기존 신용평가 모형의 주요 변수      외에도 고객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기업 입장에서 새롭게 주목해야 할 요인 발굴</a:t>
              </a:r>
              <a:endParaRPr lang="ko-KR" altLang="en-US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32" name="Google Shape;1664;p62">
              <a:extLst>
                <a:ext uri="{FF2B5EF4-FFF2-40B4-BE49-F238E27FC236}">
                  <a16:creationId xmlns:a16="http://schemas.microsoft.com/office/drawing/2014/main" id="{24F709FE-58B7-F274-18EC-DBB6B8F6834E}"/>
                </a:ext>
              </a:extLst>
            </p:cNvPr>
            <p:cNvSpPr/>
            <p:nvPr/>
          </p:nvSpPr>
          <p:spPr>
            <a:xfrm>
              <a:off x="6096001" y="3173460"/>
              <a:ext cx="3963806" cy="860638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400" dirty="0" err="1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비금융</a:t>
              </a: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 데이터 결합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고객의 통신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소액결제 데이터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등 다양한 대안정보 활용을 통한 신용평가모형을 </a:t>
              </a:r>
              <a:endParaRPr lang="en-US" altLang="ko-KR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지속적으로 </a:t>
              </a:r>
              <a:r>
                <a:rPr lang="ko-KR" altLang="en-US" sz="105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정교화할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여지가 있음</a:t>
              </a:r>
              <a:endParaRPr lang="ko-KR" altLang="en-US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</p:grpSp>
      <p:grpSp>
        <p:nvGrpSpPr>
          <p:cNvPr id="33" name="Google Shape;1665;p62">
            <a:extLst>
              <a:ext uri="{FF2B5EF4-FFF2-40B4-BE49-F238E27FC236}">
                <a16:creationId xmlns:a16="http://schemas.microsoft.com/office/drawing/2014/main" id="{B3028445-FC26-6A47-48BB-F3927BC125E0}"/>
              </a:ext>
            </a:extLst>
          </p:cNvPr>
          <p:cNvGrpSpPr/>
          <p:nvPr/>
        </p:nvGrpSpPr>
        <p:grpSpPr>
          <a:xfrm>
            <a:off x="1300103" y="4958458"/>
            <a:ext cx="9588793" cy="839941"/>
            <a:chOff x="2135185" y="3173460"/>
            <a:chExt cx="7924622" cy="951662"/>
          </a:xfrm>
        </p:grpSpPr>
        <p:sp>
          <p:nvSpPr>
            <p:cNvPr id="34" name="Google Shape;1666;p62">
              <a:extLst>
                <a:ext uri="{FF2B5EF4-FFF2-40B4-BE49-F238E27FC236}">
                  <a16:creationId xmlns:a16="http://schemas.microsoft.com/office/drawing/2014/main" id="{E3A7A18C-87B9-4D10-4D15-3BC7584FFE9A}"/>
                </a:ext>
              </a:extLst>
            </p:cNvPr>
            <p:cNvSpPr/>
            <p:nvPr/>
          </p:nvSpPr>
          <p:spPr>
            <a:xfrm>
              <a:off x="2135185" y="3173460"/>
              <a:ext cx="3960813" cy="951662"/>
            </a:xfrm>
            <a:prstGeom prst="rect">
              <a:avLst/>
            </a:prstGeom>
            <a:solidFill>
              <a:srgbClr val="CCE6E7">
                <a:alpha val="40000"/>
              </a:srgbClr>
            </a:solidFill>
            <a:ln>
              <a:noFill/>
            </a:ln>
          </p:spPr>
          <p:txBody>
            <a:bodyPr spcFirstLastPara="1" wrap="square" lIns="0" tIns="36000" rIns="144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대출 가능 </a:t>
              </a:r>
              <a:r>
                <a:rPr lang="ko-KR" altLang="en-US" sz="1400" dirty="0" err="1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고객군</a:t>
              </a: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 확대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분류 모형을 추가적으로 구현하여 대출 확대 및                                   포용금융 실현을 위한 인사이트 제공</a:t>
              </a:r>
              <a:endParaRPr lang="ko-KR" altLang="en-US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  <p:sp>
          <p:nvSpPr>
            <p:cNvPr id="35" name="Google Shape;1667;p62">
              <a:extLst>
                <a:ext uri="{FF2B5EF4-FFF2-40B4-BE49-F238E27FC236}">
                  <a16:creationId xmlns:a16="http://schemas.microsoft.com/office/drawing/2014/main" id="{2A08FAED-3223-293E-5C8F-109CCBFD4BFF}"/>
                </a:ext>
              </a:extLst>
            </p:cNvPr>
            <p:cNvSpPr/>
            <p:nvPr/>
          </p:nvSpPr>
          <p:spPr>
            <a:xfrm>
              <a:off x="6095998" y="3173460"/>
              <a:ext cx="3963809" cy="951662"/>
            </a:xfrm>
            <a:prstGeom prst="rect">
              <a:avLst/>
            </a:prstGeom>
            <a:solidFill>
              <a:srgbClr val="F9F9F9">
                <a:alpha val="49803"/>
              </a:srgbClr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Thin-filer </a:t>
              </a:r>
              <a:r>
                <a:rPr lang="ko-KR" altLang="en-US" sz="1400" dirty="0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분류 고객 </a:t>
              </a:r>
              <a:r>
                <a:rPr lang="ko-KR" altLang="en-US" sz="1400" dirty="0" err="1">
                  <a:solidFill>
                    <a:srgbClr val="000000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재검증</a:t>
              </a:r>
              <a:endParaRPr lang="en-US" altLang="ko-KR" sz="1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altLang="ko-KR" sz="105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Ttest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검증을 통해 파악한 변수 특성을 고려한 모델링을 통해 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Thin-filer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를 대상으로   신용등급을 </a:t>
              </a:r>
              <a:r>
                <a:rPr lang="ko-KR" altLang="en-US" sz="105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재예측하여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고객의 실제 신용 수준을 파악하는 한편</a:t>
              </a:r>
              <a:r>
                <a:rPr lang="en-US" altLang="ko-KR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,                              TASK B 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모델 분류 성능을 </a:t>
              </a:r>
              <a:r>
                <a:rPr lang="ko-KR" altLang="en-US" sz="105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재검증</a:t>
              </a:r>
              <a:r>
                <a:rPr lang="ko-KR" altLang="en-US" sz="105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  <a:cs typeface="Arial"/>
                  <a:sym typeface="Arial"/>
                </a:rPr>
                <a:t> 할 수 있음  </a:t>
              </a:r>
              <a:endParaRPr lang="ko-KR" altLang="en-US" sz="105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endParaRPr>
            </a:p>
          </p:txBody>
        </p:sp>
      </p:grpSp>
      <p:sp>
        <p:nvSpPr>
          <p:cNvPr id="2" name="Google Shape;1740;p67">
            <a:extLst>
              <a:ext uri="{FF2B5EF4-FFF2-40B4-BE49-F238E27FC236}">
                <a16:creationId xmlns:a16="http://schemas.microsoft.com/office/drawing/2014/main" id="{8170EC67-95F0-A8E9-8DEC-A4025967D56A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741;p67">
            <a:extLst>
              <a:ext uri="{FF2B5EF4-FFF2-40B4-BE49-F238E27FC236}">
                <a16:creationId xmlns:a16="http://schemas.microsoft.com/office/drawing/2014/main" id="{4CEB63C0-5544-A107-9B8B-6B6DEEE9072B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742;p67">
            <a:extLst>
              <a:ext uri="{FF2B5EF4-FFF2-40B4-BE49-F238E27FC236}">
                <a16:creationId xmlns:a16="http://schemas.microsoft.com/office/drawing/2014/main" id="{E70B2706-0D55-7875-AB09-3470B8F376B7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43;p67">
            <a:extLst>
              <a:ext uri="{FF2B5EF4-FFF2-40B4-BE49-F238E27FC236}">
                <a16:creationId xmlns:a16="http://schemas.microsoft.com/office/drawing/2014/main" id="{F186A0BB-C57A-FDCD-C4DA-0CFFBC80EDAE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Google Shape;1740;p67">
            <a:extLst>
              <a:ext uri="{FF2B5EF4-FFF2-40B4-BE49-F238E27FC236}">
                <a16:creationId xmlns:a16="http://schemas.microsoft.com/office/drawing/2014/main" id="{4288737D-EDFA-5997-90C6-C95FBE8D1EE0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135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59"/>
          <p:cNvGrpSpPr/>
          <p:nvPr/>
        </p:nvGrpSpPr>
        <p:grpSpPr>
          <a:xfrm>
            <a:off x="1999764" y="2407181"/>
            <a:ext cx="8193236" cy="2502440"/>
            <a:chOff x="1926332" y="2030271"/>
            <a:chExt cx="8193236" cy="2502440"/>
          </a:xfrm>
        </p:grpSpPr>
        <p:sp>
          <p:nvSpPr>
            <p:cNvPr id="1583" name="Google Shape;1583;p59"/>
            <p:cNvSpPr/>
            <p:nvPr/>
          </p:nvSpPr>
          <p:spPr>
            <a:xfrm>
              <a:off x="9424340" y="2417387"/>
              <a:ext cx="686750" cy="1187370"/>
            </a:xfrm>
            <a:prstGeom prst="downArrow">
              <a:avLst>
                <a:gd name="adj1" fmla="val 59076"/>
                <a:gd name="adj2" fmla="val 36468"/>
              </a:avLst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2"/>
                <a:buFont typeface="Arial"/>
                <a:buNone/>
              </a:pPr>
              <a:endParaRPr sz="109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 txBox="1"/>
            <p:nvPr/>
          </p:nvSpPr>
          <p:spPr>
            <a:xfrm>
              <a:off x="1926332" y="2398782"/>
              <a:ext cx="8017492" cy="411480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36000" rIns="36000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A</a:t>
              </a:r>
              <a:endParaRPr sz="1000" b="0" i="0" u="none" strike="noStrike" cap="none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 txBox="1"/>
            <p:nvPr/>
          </p:nvSpPr>
          <p:spPr>
            <a:xfrm>
              <a:off x="2085287" y="3602265"/>
              <a:ext cx="8034281" cy="411005"/>
            </a:xfrm>
            <a:prstGeom prst="rect">
              <a:avLst/>
            </a:prstGeom>
            <a:solidFill>
              <a:srgbClr val="BFBFB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274300" bIns="360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TASK B</a:t>
              </a:r>
              <a:endParaRPr dirty="0">
                <a:latin typeface="하나2.0 B" panose="020B0303000000000000" pitchFamily="50" charset="-127"/>
                <a:ea typeface="하나2.0 B" panose="020B0303000000000000" pitchFamily="50" charset="-127"/>
              </a:endParaRPr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071346" y="2030271"/>
              <a:ext cx="1902366" cy="353597"/>
            </a:xfrm>
            <a:prstGeom prst="rect">
              <a:avLst/>
            </a:prstGeom>
            <a:solidFill>
              <a:srgbClr val="AD9A5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>
                <a:lnSpc>
                  <a:spcPct val="100000"/>
                </a:lnSpc>
                <a:buClr>
                  <a:srgbClr val="FFFFFF"/>
                </a:buClr>
                <a:buSzPts val="1400"/>
              </a:pPr>
              <a:r>
                <a:rPr lang="en-US" altLang="ko-KR" sz="1400" dirty="0">
                  <a:solidFill>
                    <a:schemeClr val="lt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Filtering &amp; Labeling</a:t>
              </a:r>
              <a:endParaRPr sz="14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endParaRPr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7145894" y="2030271"/>
              <a:ext cx="1746740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algn="ctr">
                <a:buClr>
                  <a:srgbClr val="FFFFFF"/>
                </a:buClr>
                <a:buSzPts val="1400"/>
              </a:pPr>
              <a:r>
                <a:rPr lang="en-US" sz="1400" dirty="0">
                  <a:solidFill>
                    <a:schemeClr val="lt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Thin-Filer </a:t>
              </a:r>
              <a:r>
                <a:rPr lang="ko-KR" altLang="en-US" sz="1400" dirty="0">
                  <a:solidFill>
                    <a:schemeClr val="lt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분류 모델</a:t>
              </a:r>
              <a:r>
                <a:rPr lang="en-US" sz="1400" dirty="0">
                  <a:solidFill>
                    <a:schemeClr val="lt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endParaRPr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7146200" y="2383868"/>
              <a:ext cx="1746443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57654" y="2030271"/>
              <a:ext cx="1741511" cy="353597"/>
            </a:xfrm>
            <a:prstGeom prst="rect">
              <a:avLst/>
            </a:prstGeom>
            <a:solidFill>
              <a:srgbClr val="008485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lt1"/>
                  </a:solidFill>
                  <a:latin typeface="하나2.0 B" panose="020B0303000000000000" pitchFamily="50" charset="-127"/>
                  <a:ea typeface="하나2.0 B" panose="020B0303000000000000" pitchFamily="50" charset="-127"/>
                  <a:cs typeface="Arial"/>
                  <a:sym typeface="Arial"/>
                </a:rPr>
                <a:t>신용 등급 예측 모델</a:t>
              </a:r>
              <a:endParaRPr lang="en-US" altLang="ko-KR" sz="14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57989" y="2383868"/>
              <a:ext cx="1741215" cy="20035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1428A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98" name="Google Shape;1598;p59"/>
            <p:cNvSpPr/>
            <p:nvPr/>
          </p:nvSpPr>
          <p:spPr>
            <a:xfrm rot="10800000" flipH="1">
              <a:off x="3366434" y="2505582"/>
              <a:ext cx="1465262" cy="581685"/>
            </a:xfrm>
            <a:prstGeom prst="trapezoid">
              <a:avLst>
                <a:gd name="adj" fmla="val 291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9"/>
            <p:cNvSpPr/>
            <p:nvPr/>
          </p:nvSpPr>
          <p:spPr>
            <a:xfrm rot="10800000" flipH="1">
              <a:off x="3631774" y="3087266"/>
              <a:ext cx="958645" cy="559485"/>
            </a:xfrm>
            <a:prstGeom prst="trapezoid">
              <a:avLst>
                <a:gd name="adj" fmla="val 21639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 rot="10800000" flipH="1">
              <a:off x="3789498" y="3646749"/>
              <a:ext cx="647414" cy="442983"/>
            </a:xfrm>
            <a:prstGeom prst="trapezoid">
              <a:avLst>
                <a:gd name="adj" fmla="val 1725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9"/>
            <p:cNvSpPr/>
            <p:nvPr/>
          </p:nvSpPr>
          <p:spPr>
            <a:xfrm rot="10800000" flipH="1">
              <a:off x="3907048" y="4089728"/>
              <a:ext cx="402357" cy="442983"/>
            </a:xfrm>
            <a:prstGeom prst="trapezoid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활용 방안 제안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8" name="Google Shape;1597;p59">
            <a:extLst>
              <a:ext uri="{FF2B5EF4-FFF2-40B4-BE49-F238E27FC236}">
                <a16:creationId xmlns:a16="http://schemas.microsoft.com/office/drawing/2014/main" id="{F7E1AB67-6A30-7AF4-C3AF-663754412E21}"/>
              </a:ext>
            </a:extLst>
          </p:cNvPr>
          <p:cNvSpPr/>
          <p:nvPr/>
        </p:nvSpPr>
        <p:spPr>
          <a:xfrm>
            <a:off x="5153853" y="2755688"/>
            <a:ext cx="1884831" cy="200353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0;p59">
            <a:extLst>
              <a:ext uri="{FF2B5EF4-FFF2-40B4-BE49-F238E27FC236}">
                <a16:creationId xmlns:a16="http://schemas.microsoft.com/office/drawing/2014/main" id="{28326722-8421-0003-7BCC-AF3E690DD293}"/>
              </a:ext>
            </a:extLst>
          </p:cNvPr>
          <p:cNvSpPr/>
          <p:nvPr/>
        </p:nvSpPr>
        <p:spPr>
          <a:xfrm>
            <a:off x="5534478" y="2867030"/>
            <a:ext cx="1104544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en-US" altLang="ko-KR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Standard &amp; Poor</a:t>
            </a:r>
          </a:p>
        </p:txBody>
      </p:sp>
      <p:sp>
        <p:nvSpPr>
          <p:cNvPr id="20" name="Google Shape;1601;p59">
            <a:extLst>
              <a:ext uri="{FF2B5EF4-FFF2-40B4-BE49-F238E27FC236}">
                <a16:creationId xmlns:a16="http://schemas.microsoft.com/office/drawing/2014/main" id="{D1355AE4-1550-7C93-D778-8BB0D70061D0}"/>
              </a:ext>
            </a:extLst>
          </p:cNvPr>
          <p:cNvSpPr/>
          <p:nvPr/>
        </p:nvSpPr>
        <p:spPr>
          <a:xfrm>
            <a:off x="5707609" y="3319875"/>
            <a:ext cx="754418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은행계좌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1" name="Google Shape;1603;p59">
            <a:extLst>
              <a:ext uri="{FF2B5EF4-FFF2-40B4-BE49-F238E27FC236}">
                <a16:creationId xmlns:a16="http://schemas.microsoft.com/office/drawing/2014/main" id="{4A718E4C-2CB1-1B4C-09F6-F569013D55E8}"/>
              </a:ext>
            </a:extLst>
          </p:cNvPr>
          <p:cNvSpPr/>
          <p:nvPr/>
        </p:nvSpPr>
        <p:spPr>
          <a:xfrm>
            <a:off x="5729791" y="3772720"/>
            <a:ext cx="715286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신용카드 수</a:t>
            </a:r>
            <a:endParaRPr lang="en-US" altLang="ko-KR" sz="900"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605;p59">
            <a:extLst>
              <a:ext uri="{FF2B5EF4-FFF2-40B4-BE49-F238E27FC236}">
                <a16:creationId xmlns:a16="http://schemas.microsoft.com/office/drawing/2014/main" id="{F23A7EFE-61D3-7EAD-04A5-956C88E76EE6}"/>
              </a:ext>
            </a:extLst>
          </p:cNvPr>
          <p:cNvSpPr/>
          <p:nvPr/>
        </p:nvSpPr>
        <p:spPr>
          <a:xfrm>
            <a:off x="5734767" y="4225565"/>
            <a:ext cx="717321" cy="21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</a:pPr>
            <a:r>
              <a:rPr lang="ko-KR" altLang="en-US" sz="900" dirty="0">
                <a:solidFill>
                  <a:srgbClr val="AAAAAA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대출 수</a:t>
            </a:r>
            <a:endParaRPr dirty="0">
              <a:solidFill>
                <a:srgbClr val="AAAAAA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Google Shape;1606;p59">
            <a:extLst>
              <a:ext uri="{FF2B5EF4-FFF2-40B4-BE49-F238E27FC236}">
                <a16:creationId xmlns:a16="http://schemas.microsoft.com/office/drawing/2014/main" id="{72E51BF1-1AC8-91D7-1632-CBE33026A8D8}"/>
              </a:ext>
            </a:extLst>
          </p:cNvPr>
          <p:cNvSpPr/>
          <p:nvPr/>
        </p:nvSpPr>
        <p:spPr>
          <a:xfrm>
            <a:off x="4602882" y="2914124"/>
            <a:ext cx="1136614" cy="2949147"/>
          </a:xfrm>
          <a:prstGeom prst="arc">
            <a:avLst>
              <a:gd name="adj1" fmla="val 16691497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07;p59">
            <a:extLst>
              <a:ext uri="{FF2B5EF4-FFF2-40B4-BE49-F238E27FC236}">
                <a16:creationId xmlns:a16="http://schemas.microsoft.com/office/drawing/2014/main" id="{4A723509-7BB6-DB46-902F-C30244753A6D}"/>
              </a:ext>
            </a:extLst>
          </p:cNvPr>
          <p:cNvSpPr/>
          <p:nvPr/>
        </p:nvSpPr>
        <p:spPr>
          <a:xfrm flipH="1">
            <a:off x="6444098" y="2914124"/>
            <a:ext cx="1136614" cy="2949147"/>
          </a:xfrm>
          <a:prstGeom prst="arc">
            <a:avLst>
              <a:gd name="adj1" fmla="val 16722413"/>
              <a:gd name="adj2" fmla="val 0"/>
            </a:avLst>
          </a:prstGeom>
          <a:noFill/>
          <a:ln w="19050" cap="flat" cmpd="sng">
            <a:solidFill>
              <a:srgbClr val="AD9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550">
            <a:extLst>
              <a:ext uri="{FF2B5EF4-FFF2-40B4-BE49-F238E27FC236}">
                <a16:creationId xmlns:a16="http://schemas.microsoft.com/office/drawing/2014/main" id="{6AE4E644-447D-8164-7496-5DF0AA8F1C9F}"/>
              </a:ext>
            </a:extLst>
          </p:cNvPr>
          <p:cNvGrpSpPr/>
          <p:nvPr/>
        </p:nvGrpSpPr>
        <p:grpSpPr>
          <a:xfrm>
            <a:off x="3884976" y="2911039"/>
            <a:ext cx="461875" cy="294349"/>
            <a:chOff x="4146549" y="2782061"/>
            <a:chExt cx="508063" cy="267590"/>
          </a:xfrm>
          <a:solidFill>
            <a:srgbClr val="008485"/>
          </a:solidFill>
        </p:grpSpPr>
        <p:sp>
          <p:nvSpPr>
            <p:cNvPr id="30" name="Freeform: Shape 307">
              <a:extLst>
                <a:ext uri="{FF2B5EF4-FFF2-40B4-BE49-F238E27FC236}">
                  <a16:creationId xmlns:a16="http://schemas.microsoft.com/office/drawing/2014/main" id="{73AD6F6F-5EB7-609B-09CC-23C052BE402B}"/>
                </a:ext>
              </a:extLst>
            </p:cNvPr>
            <p:cNvSpPr/>
            <p:nvPr/>
          </p:nvSpPr>
          <p:spPr>
            <a:xfrm>
              <a:off x="4146549" y="2930715"/>
              <a:ext cx="178689" cy="118936"/>
            </a:xfrm>
            <a:custGeom>
              <a:avLst/>
              <a:gdLst>
                <a:gd name="connsiteX0" fmla="*/ 89472 w 178689"/>
                <a:gd name="connsiteY0" fmla="*/ 0 h 118936"/>
                <a:gd name="connsiteX1" fmla="*/ 1 w 178689"/>
                <a:gd name="connsiteY1" fmla="*/ 89217 h 118936"/>
                <a:gd name="connsiteX2" fmla="*/ 1 w 178689"/>
                <a:gd name="connsiteY2" fmla="*/ 104077 h 118936"/>
                <a:gd name="connsiteX3" fmla="*/ 14605 w 178689"/>
                <a:gd name="connsiteY3" fmla="*/ 118936 h 118936"/>
                <a:gd name="connsiteX4" fmla="*/ 14860 w 178689"/>
                <a:gd name="connsiteY4" fmla="*/ 118936 h 118936"/>
                <a:gd name="connsiteX5" fmla="*/ 163830 w 178689"/>
                <a:gd name="connsiteY5" fmla="*/ 118936 h 118936"/>
                <a:gd name="connsiteX6" fmla="*/ 178690 w 178689"/>
                <a:gd name="connsiteY6" fmla="*/ 104330 h 118936"/>
                <a:gd name="connsiteX7" fmla="*/ 178690 w 178689"/>
                <a:gd name="connsiteY7" fmla="*/ 104077 h 118936"/>
                <a:gd name="connsiteX8" fmla="*/ 178690 w 178689"/>
                <a:gd name="connsiteY8" fmla="*/ 89217 h 118936"/>
                <a:gd name="connsiteX9" fmla="*/ 89790 w 178689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89" h="118936">
                  <a:moveTo>
                    <a:pt x="89472" y="0"/>
                  </a:moveTo>
                  <a:cubicBezTo>
                    <a:pt x="40158" y="0"/>
                    <a:pt x="140" y="39903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71" y="118866"/>
                    <a:pt x="14605" y="118936"/>
                  </a:cubicBezTo>
                  <a:cubicBezTo>
                    <a:pt x="14688" y="118936"/>
                    <a:pt x="14777" y="118936"/>
                    <a:pt x="14860" y="118936"/>
                  </a:cubicBezTo>
                  <a:lnTo>
                    <a:pt x="163830" y="118936"/>
                  </a:lnTo>
                  <a:cubicBezTo>
                    <a:pt x="171965" y="119005"/>
                    <a:pt x="178620" y="112465"/>
                    <a:pt x="178690" y="104330"/>
                  </a:cubicBezTo>
                  <a:cubicBezTo>
                    <a:pt x="178690" y="104248"/>
                    <a:pt x="178690" y="104159"/>
                    <a:pt x="178690" y="104077"/>
                  </a:cubicBezTo>
                  <a:lnTo>
                    <a:pt x="178690" y="89217"/>
                  </a:lnTo>
                  <a:cubicBezTo>
                    <a:pt x="178550" y="40126"/>
                    <a:pt x="138881" y="311"/>
                    <a:pt x="897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8">
              <a:extLst>
                <a:ext uri="{FF2B5EF4-FFF2-40B4-BE49-F238E27FC236}">
                  <a16:creationId xmlns:a16="http://schemas.microsoft.com/office/drawing/2014/main" id="{5F2762C2-AFB6-4FA8-3F64-2A0EC250F958}"/>
                </a:ext>
              </a:extLst>
            </p:cNvPr>
            <p:cNvSpPr/>
            <p:nvPr/>
          </p:nvSpPr>
          <p:spPr>
            <a:xfrm>
              <a:off x="4236021" y="2930715"/>
              <a:ext cx="89217" cy="118935"/>
            </a:xfrm>
            <a:custGeom>
              <a:avLst/>
              <a:gdLst>
                <a:gd name="connsiteX0" fmla="*/ 89217 w 89217"/>
                <a:gd name="connsiteY0" fmla="*/ 89217 h 118935"/>
                <a:gd name="connsiteX1" fmla="*/ 89217 w 89217"/>
                <a:gd name="connsiteY1" fmla="*/ 104077 h 118935"/>
                <a:gd name="connsiteX2" fmla="*/ 74613 w 89217"/>
                <a:gd name="connsiteY2" fmla="*/ 118936 h 118935"/>
                <a:gd name="connsiteX3" fmla="*/ 74358 w 89217"/>
                <a:gd name="connsiteY3" fmla="*/ 118936 h 118935"/>
                <a:gd name="connsiteX4" fmla="*/ 0 w 89217"/>
                <a:gd name="connsiteY4" fmla="*/ 118936 h 118935"/>
                <a:gd name="connsiteX5" fmla="*/ 0 w 89217"/>
                <a:gd name="connsiteY5" fmla="*/ 0 h 118935"/>
                <a:gd name="connsiteX6" fmla="*/ 88900 w 89217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17" h="118935">
                  <a:moveTo>
                    <a:pt x="89217" y="89217"/>
                  </a:moveTo>
                  <a:lnTo>
                    <a:pt x="89217" y="104077"/>
                  </a:lnTo>
                  <a:cubicBezTo>
                    <a:pt x="89287" y="112211"/>
                    <a:pt x="82747" y="118866"/>
                    <a:pt x="74613" y="118936"/>
                  </a:cubicBezTo>
                  <a:cubicBezTo>
                    <a:pt x="74530" y="118936"/>
                    <a:pt x="74441" y="118936"/>
                    <a:pt x="74358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092" y="311"/>
                    <a:pt x="88760" y="40126"/>
                    <a:pt x="88900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09">
              <a:extLst>
                <a:ext uri="{FF2B5EF4-FFF2-40B4-BE49-F238E27FC236}">
                  <a16:creationId xmlns:a16="http://schemas.microsoft.com/office/drawing/2014/main" id="{A91CAA21-C43B-A42A-6FC8-270785972916}"/>
                </a:ext>
              </a:extLst>
            </p:cNvPr>
            <p:cNvSpPr/>
            <p:nvPr/>
          </p:nvSpPr>
          <p:spPr>
            <a:xfrm>
              <a:off x="4176458" y="2841498"/>
              <a:ext cx="118998" cy="118999"/>
            </a:xfrm>
            <a:custGeom>
              <a:avLst/>
              <a:gdLst>
                <a:gd name="connsiteX0" fmla="*/ 59563 w 118998"/>
                <a:gd name="connsiteY0" fmla="*/ 0 h 118999"/>
                <a:gd name="connsiteX1" fmla="*/ 0 w 118998"/>
                <a:gd name="connsiteY1" fmla="*/ 59436 h 118999"/>
                <a:gd name="connsiteX2" fmla="*/ 59436 w 118998"/>
                <a:gd name="connsiteY2" fmla="*/ 118999 h 118999"/>
                <a:gd name="connsiteX3" fmla="*/ 118999 w 118998"/>
                <a:gd name="connsiteY3" fmla="*/ 59563 h 118999"/>
                <a:gd name="connsiteX4" fmla="*/ 118999 w 118998"/>
                <a:gd name="connsiteY4" fmla="*/ 59500 h 118999"/>
                <a:gd name="connsiteX5" fmla="*/ 59563 w 118998"/>
                <a:gd name="connsiteY5" fmla="*/ 0 h 1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998" h="118999">
                  <a:moveTo>
                    <a:pt x="59563" y="0"/>
                  </a:moveTo>
                  <a:cubicBezTo>
                    <a:pt x="26702" y="-38"/>
                    <a:pt x="38" y="26575"/>
                    <a:pt x="0" y="59436"/>
                  </a:cubicBezTo>
                  <a:cubicBezTo>
                    <a:pt x="-32" y="92297"/>
                    <a:pt x="26575" y="118961"/>
                    <a:pt x="59436" y="118999"/>
                  </a:cubicBezTo>
                  <a:cubicBezTo>
                    <a:pt x="92297" y="119037"/>
                    <a:pt x="118961" y="92424"/>
                    <a:pt x="118999" y="59563"/>
                  </a:cubicBezTo>
                  <a:cubicBezTo>
                    <a:pt x="118999" y="59544"/>
                    <a:pt x="118999" y="59519"/>
                    <a:pt x="118999" y="59500"/>
                  </a:cubicBezTo>
                  <a:cubicBezTo>
                    <a:pt x="118897" y="26708"/>
                    <a:pt x="92354" y="140"/>
                    <a:pt x="5956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10">
              <a:extLst>
                <a:ext uri="{FF2B5EF4-FFF2-40B4-BE49-F238E27FC236}">
                  <a16:creationId xmlns:a16="http://schemas.microsoft.com/office/drawing/2014/main" id="{D51A8059-EE84-9C6C-E958-AD157FBC507A}"/>
                </a:ext>
              </a:extLst>
            </p:cNvPr>
            <p:cNvSpPr/>
            <p:nvPr/>
          </p:nvSpPr>
          <p:spPr>
            <a:xfrm>
              <a:off x="4236021" y="2841498"/>
              <a:ext cx="59435" cy="118935"/>
            </a:xfrm>
            <a:custGeom>
              <a:avLst/>
              <a:gdLst>
                <a:gd name="connsiteX0" fmla="*/ 59436 w 59435"/>
                <a:gd name="connsiteY0" fmla="*/ 59499 h 118935"/>
                <a:gd name="connsiteX1" fmla="*/ 0 w 59435"/>
                <a:gd name="connsiteY1" fmla="*/ 118935 h 118935"/>
                <a:gd name="connsiteX2" fmla="*/ 0 w 59435"/>
                <a:gd name="connsiteY2" fmla="*/ 0 h 118935"/>
                <a:gd name="connsiteX3" fmla="*/ 59436 w 59435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5" h="118935">
                  <a:moveTo>
                    <a:pt x="59436" y="59499"/>
                  </a:moveTo>
                  <a:cubicBezTo>
                    <a:pt x="59366" y="92297"/>
                    <a:pt x="32798" y="118866"/>
                    <a:pt x="0" y="118935"/>
                  </a:cubicBezTo>
                  <a:lnTo>
                    <a:pt x="0" y="0"/>
                  </a:lnTo>
                  <a:cubicBezTo>
                    <a:pt x="32804" y="102"/>
                    <a:pt x="59366" y="26695"/>
                    <a:pt x="59436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11">
              <a:extLst>
                <a:ext uri="{FF2B5EF4-FFF2-40B4-BE49-F238E27FC236}">
                  <a16:creationId xmlns:a16="http://schemas.microsoft.com/office/drawing/2014/main" id="{AD0D7E33-EB8D-8B67-8C96-71F5AF4C044F}"/>
                </a:ext>
              </a:extLst>
            </p:cNvPr>
            <p:cNvSpPr/>
            <p:nvPr/>
          </p:nvSpPr>
          <p:spPr>
            <a:xfrm>
              <a:off x="4476177" y="2930715"/>
              <a:ext cx="178435" cy="118936"/>
            </a:xfrm>
            <a:custGeom>
              <a:avLst/>
              <a:gdLst>
                <a:gd name="connsiteX0" fmla="*/ 88901 w 178435"/>
                <a:gd name="connsiteY0" fmla="*/ 0 h 118936"/>
                <a:gd name="connsiteX1" fmla="*/ 1 w 178435"/>
                <a:gd name="connsiteY1" fmla="*/ 89217 h 118936"/>
                <a:gd name="connsiteX2" fmla="*/ 1 w 178435"/>
                <a:gd name="connsiteY2" fmla="*/ 104077 h 118936"/>
                <a:gd name="connsiteX3" fmla="*/ 14606 w 178435"/>
                <a:gd name="connsiteY3" fmla="*/ 118936 h 118936"/>
                <a:gd name="connsiteX4" fmla="*/ 14923 w 178435"/>
                <a:gd name="connsiteY4" fmla="*/ 118936 h 118936"/>
                <a:gd name="connsiteX5" fmla="*/ 163577 w 178435"/>
                <a:gd name="connsiteY5" fmla="*/ 118936 h 118936"/>
                <a:gd name="connsiteX6" fmla="*/ 178436 w 178435"/>
                <a:gd name="connsiteY6" fmla="*/ 104330 h 118936"/>
                <a:gd name="connsiteX7" fmla="*/ 178436 w 178435"/>
                <a:gd name="connsiteY7" fmla="*/ 104077 h 118936"/>
                <a:gd name="connsiteX8" fmla="*/ 178436 w 178435"/>
                <a:gd name="connsiteY8" fmla="*/ 89217 h 118936"/>
                <a:gd name="connsiteX9" fmla="*/ 89218 w 178435"/>
                <a:gd name="connsiteY9" fmla="*/ 0 h 1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435" h="118936">
                  <a:moveTo>
                    <a:pt x="88901" y="0"/>
                  </a:moveTo>
                  <a:cubicBezTo>
                    <a:pt x="39809" y="311"/>
                    <a:pt x="140" y="40126"/>
                    <a:pt x="1" y="89217"/>
                  </a:cubicBezTo>
                  <a:lnTo>
                    <a:pt x="1" y="104077"/>
                  </a:lnTo>
                  <a:cubicBezTo>
                    <a:pt x="-69" y="112211"/>
                    <a:pt x="6465" y="118866"/>
                    <a:pt x="14606" y="118936"/>
                  </a:cubicBezTo>
                  <a:cubicBezTo>
                    <a:pt x="14714" y="118936"/>
                    <a:pt x="14815" y="118936"/>
                    <a:pt x="14923" y="118936"/>
                  </a:cubicBezTo>
                  <a:lnTo>
                    <a:pt x="163577" y="118936"/>
                  </a:lnTo>
                  <a:cubicBezTo>
                    <a:pt x="171711" y="119005"/>
                    <a:pt x="178366" y="112465"/>
                    <a:pt x="178436" y="104330"/>
                  </a:cubicBezTo>
                  <a:cubicBezTo>
                    <a:pt x="178436" y="104248"/>
                    <a:pt x="178436" y="104159"/>
                    <a:pt x="178436" y="104077"/>
                  </a:cubicBezTo>
                  <a:lnTo>
                    <a:pt x="178436" y="89217"/>
                  </a:lnTo>
                  <a:cubicBezTo>
                    <a:pt x="178296" y="39999"/>
                    <a:pt x="138437" y="140"/>
                    <a:pt x="89218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12">
              <a:extLst>
                <a:ext uri="{FF2B5EF4-FFF2-40B4-BE49-F238E27FC236}">
                  <a16:creationId xmlns:a16="http://schemas.microsoft.com/office/drawing/2014/main" id="{2D46D794-3CF4-82BA-070A-6FD103B69287}"/>
                </a:ext>
              </a:extLst>
            </p:cNvPr>
            <p:cNvSpPr/>
            <p:nvPr/>
          </p:nvSpPr>
          <p:spPr>
            <a:xfrm>
              <a:off x="4565078" y="2930715"/>
              <a:ext cx="89472" cy="118935"/>
            </a:xfrm>
            <a:custGeom>
              <a:avLst/>
              <a:gdLst>
                <a:gd name="connsiteX0" fmla="*/ 89472 w 89472"/>
                <a:gd name="connsiteY0" fmla="*/ 89217 h 118935"/>
                <a:gd name="connsiteX1" fmla="*/ 89472 w 89472"/>
                <a:gd name="connsiteY1" fmla="*/ 104077 h 118935"/>
                <a:gd name="connsiteX2" fmla="*/ 74867 w 89472"/>
                <a:gd name="connsiteY2" fmla="*/ 118936 h 118935"/>
                <a:gd name="connsiteX3" fmla="*/ 74613 w 89472"/>
                <a:gd name="connsiteY3" fmla="*/ 118936 h 118935"/>
                <a:gd name="connsiteX4" fmla="*/ 0 w 89472"/>
                <a:gd name="connsiteY4" fmla="*/ 118936 h 118935"/>
                <a:gd name="connsiteX5" fmla="*/ 0 w 89472"/>
                <a:gd name="connsiteY5" fmla="*/ 0 h 118935"/>
                <a:gd name="connsiteX6" fmla="*/ 89472 w 89472"/>
                <a:gd name="connsiteY6" fmla="*/ 89217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2" h="118935">
                  <a:moveTo>
                    <a:pt x="89472" y="89217"/>
                  </a:moveTo>
                  <a:lnTo>
                    <a:pt x="89472" y="104077"/>
                  </a:lnTo>
                  <a:cubicBezTo>
                    <a:pt x="89541" y="112211"/>
                    <a:pt x="83001" y="118866"/>
                    <a:pt x="74867" y="118936"/>
                  </a:cubicBezTo>
                  <a:cubicBezTo>
                    <a:pt x="74784" y="118936"/>
                    <a:pt x="74695" y="118936"/>
                    <a:pt x="74613" y="118936"/>
                  </a:cubicBezTo>
                  <a:lnTo>
                    <a:pt x="0" y="118936"/>
                  </a:lnTo>
                  <a:lnTo>
                    <a:pt x="0" y="0"/>
                  </a:lnTo>
                  <a:cubicBezTo>
                    <a:pt x="49314" y="0"/>
                    <a:pt x="89332" y="39903"/>
                    <a:pt x="89472" y="892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3">
              <a:extLst>
                <a:ext uri="{FF2B5EF4-FFF2-40B4-BE49-F238E27FC236}">
                  <a16:creationId xmlns:a16="http://schemas.microsoft.com/office/drawing/2014/main" id="{B82D6A08-3D64-E01D-0DED-59F92E926808}"/>
                </a:ext>
              </a:extLst>
            </p:cNvPr>
            <p:cNvSpPr/>
            <p:nvPr/>
          </p:nvSpPr>
          <p:spPr>
            <a:xfrm>
              <a:off x="4505578" y="2841498"/>
              <a:ext cx="118999" cy="118998"/>
            </a:xfrm>
            <a:custGeom>
              <a:avLst/>
              <a:gdLst>
                <a:gd name="connsiteX0" fmla="*/ 59499 w 118999"/>
                <a:gd name="connsiteY0" fmla="*/ 0 h 118998"/>
                <a:gd name="connsiteX1" fmla="*/ 0 w 118999"/>
                <a:gd name="connsiteY1" fmla="*/ 59499 h 118998"/>
                <a:gd name="connsiteX2" fmla="*/ 59499 w 118999"/>
                <a:gd name="connsiteY2" fmla="*/ 118999 h 118998"/>
                <a:gd name="connsiteX3" fmla="*/ 118999 w 118999"/>
                <a:gd name="connsiteY3" fmla="*/ 59499 h 118998"/>
                <a:gd name="connsiteX4" fmla="*/ 59499 w 118999"/>
                <a:gd name="connsiteY4" fmla="*/ 0 h 1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9" h="118998">
                  <a:moveTo>
                    <a:pt x="59499" y="0"/>
                  </a:moveTo>
                  <a:cubicBezTo>
                    <a:pt x="26638" y="0"/>
                    <a:pt x="0" y="26638"/>
                    <a:pt x="0" y="59499"/>
                  </a:cubicBezTo>
                  <a:cubicBezTo>
                    <a:pt x="0" y="92361"/>
                    <a:pt x="26638" y="118999"/>
                    <a:pt x="59499" y="118999"/>
                  </a:cubicBezTo>
                  <a:cubicBezTo>
                    <a:pt x="92361" y="118999"/>
                    <a:pt x="118999" y="92361"/>
                    <a:pt x="118999" y="59499"/>
                  </a:cubicBezTo>
                  <a:cubicBezTo>
                    <a:pt x="118929" y="26670"/>
                    <a:pt x="92329" y="70"/>
                    <a:pt x="5949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14">
              <a:extLst>
                <a:ext uri="{FF2B5EF4-FFF2-40B4-BE49-F238E27FC236}">
                  <a16:creationId xmlns:a16="http://schemas.microsoft.com/office/drawing/2014/main" id="{FA1497CE-FD4E-E02A-E709-45F19492B97C}"/>
                </a:ext>
              </a:extLst>
            </p:cNvPr>
            <p:cNvSpPr/>
            <p:nvPr/>
          </p:nvSpPr>
          <p:spPr>
            <a:xfrm>
              <a:off x="4565078" y="2841498"/>
              <a:ext cx="59499" cy="118935"/>
            </a:xfrm>
            <a:custGeom>
              <a:avLst/>
              <a:gdLst>
                <a:gd name="connsiteX0" fmla="*/ 59500 w 59499"/>
                <a:gd name="connsiteY0" fmla="*/ 59499 h 118935"/>
                <a:gd name="connsiteX1" fmla="*/ 0 w 59499"/>
                <a:gd name="connsiteY1" fmla="*/ 118935 h 118935"/>
                <a:gd name="connsiteX2" fmla="*/ 0 w 59499"/>
                <a:gd name="connsiteY2" fmla="*/ 0 h 118935"/>
                <a:gd name="connsiteX3" fmla="*/ 59500 w 59499"/>
                <a:gd name="connsiteY3" fmla="*/ 59499 h 1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99" h="118935">
                  <a:moveTo>
                    <a:pt x="59500" y="59499"/>
                  </a:moveTo>
                  <a:cubicBezTo>
                    <a:pt x="59398" y="92303"/>
                    <a:pt x="32804" y="118866"/>
                    <a:pt x="0" y="118935"/>
                  </a:cubicBezTo>
                  <a:lnTo>
                    <a:pt x="0" y="0"/>
                  </a:lnTo>
                  <a:cubicBezTo>
                    <a:pt x="32817" y="102"/>
                    <a:pt x="59392" y="26683"/>
                    <a:pt x="59500" y="594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15">
              <a:extLst>
                <a:ext uri="{FF2B5EF4-FFF2-40B4-BE49-F238E27FC236}">
                  <a16:creationId xmlns:a16="http://schemas.microsoft.com/office/drawing/2014/main" id="{4619B952-5624-549A-FC4D-4BB92421FBF0}"/>
                </a:ext>
              </a:extLst>
            </p:cNvPr>
            <p:cNvSpPr/>
            <p:nvPr/>
          </p:nvSpPr>
          <p:spPr>
            <a:xfrm>
              <a:off x="4295457" y="2900997"/>
              <a:ext cx="210185" cy="148654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6">
              <a:extLst>
                <a:ext uri="{FF2B5EF4-FFF2-40B4-BE49-F238E27FC236}">
                  <a16:creationId xmlns:a16="http://schemas.microsoft.com/office/drawing/2014/main" id="{375B3302-4FD0-CDDB-2BBC-17F8A1048B78}"/>
                </a:ext>
              </a:extLst>
            </p:cNvPr>
            <p:cNvSpPr/>
            <p:nvPr/>
          </p:nvSpPr>
          <p:spPr>
            <a:xfrm>
              <a:off x="4400550" y="2900997"/>
              <a:ext cx="105092" cy="148653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17">
              <a:extLst>
                <a:ext uri="{FF2B5EF4-FFF2-40B4-BE49-F238E27FC236}">
                  <a16:creationId xmlns:a16="http://schemas.microsoft.com/office/drawing/2014/main" id="{7812FDB1-410D-CFBA-A62E-3FFAF5D387BC}"/>
                </a:ext>
              </a:extLst>
            </p:cNvPr>
            <p:cNvSpPr/>
            <p:nvPr/>
          </p:nvSpPr>
          <p:spPr>
            <a:xfrm>
              <a:off x="4327143" y="2782061"/>
              <a:ext cx="148716" cy="148710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18">
              <a:extLst>
                <a:ext uri="{FF2B5EF4-FFF2-40B4-BE49-F238E27FC236}">
                  <a16:creationId xmlns:a16="http://schemas.microsoft.com/office/drawing/2014/main" id="{A5768DB0-749F-F6E3-8FD4-728E1E3756A1}"/>
                </a:ext>
              </a:extLst>
            </p:cNvPr>
            <p:cNvSpPr/>
            <p:nvPr/>
          </p:nvSpPr>
          <p:spPr>
            <a:xfrm>
              <a:off x="4400550" y="2782061"/>
              <a:ext cx="75310" cy="148653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7" name="Google Shape;1591;p59">
            <a:extLst>
              <a:ext uri="{FF2B5EF4-FFF2-40B4-BE49-F238E27FC236}">
                <a16:creationId xmlns:a16="http://schemas.microsoft.com/office/drawing/2014/main" id="{DCBF1AE6-28E5-232F-4DD2-04A5C57E9EDD}"/>
              </a:ext>
            </a:extLst>
          </p:cNvPr>
          <p:cNvSpPr/>
          <p:nvPr/>
        </p:nvSpPr>
        <p:spPr>
          <a:xfrm>
            <a:off x="3326343" y="3503934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Good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18" name="Google Shape;1592;p59">
            <a:extLst>
              <a:ext uri="{FF2B5EF4-FFF2-40B4-BE49-F238E27FC236}">
                <a16:creationId xmlns:a16="http://schemas.microsoft.com/office/drawing/2014/main" id="{25D6F59B-A252-038B-F7FB-1B4A2DC07892}"/>
              </a:ext>
            </a:extLst>
          </p:cNvPr>
          <p:cNvSpPr/>
          <p:nvPr/>
        </p:nvSpPr>
        <p:spPr>
          <a:xfrm>
            <a:off x="3861439" y="3503934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altLang="ko-KR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Standard</a:t>
            </a:r>
            <a:endParaRPr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19" name="Google Shape;1593;p59">
            <a:extLst>
              <a:ext uri="{FF2B5EF4-FFF2-40B4-BE49-F238E27FC236}">
                <a16:creationId xmlns:a16="http://schemas.microsoft.com/office/drawing/2014/main" id="{C7F86A0C-7C5F-213B-3387-20C8000BB961}"/>
              </a:ext>
            </a:extLst>
          </p:cNvPr>
          <p:cNvSpPr/>
          <p:nvPr/>
        </p:nvSpPr>
        <p:spPr>
          <a:xfrm>
            <a:off x="3460602" y="4472163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분류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20" name="Google Shape;1591;p59">
            <a:extLst>
              <a:ext uri="{FF2B5EF4-FFF2-40B4-BE49-F238E27FC236}">
                <a16:creationId xmlns:a16="http://schemas.microsoft.com/office/drawing/2014/main" id="{9E839AAB-5BBC-82D0-6570-BA34B50A999A}"/>
              </a:ext>
            </a:extLst>
          </p:cNvPr>
          <p:cNvSpPr/>
          <p:nvPr/>
        </p:nvSpPr>
        <p:spPr>
          <a:xfrm>
            <a:off x="4398487" y="3503934"/>
            <a:ext cx="484558" cy="82244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84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A0"/>
              </a:buClr>
              <a:buSzPts val="900"/>
              <a:buFont typeface="Arial"/>
              <a:buNone/>
            </a:pPr>
            <a:r>
              <a:rPr lang="en-US" sz="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Poor</a:t>
            </a:r>
            <a:endParaRPr sz="1000" dirty="0">
              <a:solidFill>
                <a:srgbClr val="008485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622" name="왼쪽 중괄호 1621">
            <a:extLst>
              <a:ext uri="{FF2B5EF4-FFF2-40B4-BE49-F238E27FC236}">
                <a16:creationId xmlns:a16="http://schemas.microsoft.com/office/drawing/2014/main" id="{36DD1667-8310-03F9-22E2-980CCFC139AC}"/>
              </a:ext>
            </a:extLst>
          </p:cNvPr>
          <p:cNvSpPr/>
          <p:nvPr/>
        </p:nvSpPr>
        <p:spPr>
          <a:xfrm rot="5400000">
            <a:off x="3901866" y="2765890"/>
            <a:ext cx="355940" cy="1074604"/>
          </a:xfrm>
          <a:prstGeom prst="leftBrace">
            <a:avLst>
              <a:gd name="adj1" fmla="val 41841"/>
              <a:gd name="adj2" fmla="val 47534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4" name="직선 연결선 1623">
            <a:extLst>
              <a:ext uri="{FF2B5EF4-FFF2-40B4-BE49-F238E27FC236}">
                <a16:creationId xmlns:a16="http://schemas.microsoft.com/office/drawing/2014/main" id="{77FA1E7E-9B47-7E4A-335D-DF72B7772167}"/>
              </a:ext>
            </a:extLst>
          </p:cNvPr>
          <p:cNvCxnSpPr>
            <a:cxnSpLocks/>
            <a:stCxn id="1622" idx="1"/>
            <a:endCxn id="1618" idx="0"/>
          </p:cNvCxnSpPr>
          <p:nvPr/>
        </p:nvCxnSpPr>
        <p:spPr>
          <a:xfrm flipH="1">
            <a:off x="4103718" y="3125222"/>
            <a:ext cx="2618" cy="378712"/>
          </a:xfrm>
          <a:prstGeom prst="line">
            <a:avLst/>
          </a:prstGeom>
          <a:ln>
            <a:solidFill>
              <a:srgbClr val="0084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6" name="그룹 1635">
            <a:extLst>
              <a:ext uri="{FF2B5EF4-FFF2-40B4-BE49-F238E27FC236}">
                <a16:creationId xmlns:a16="http://schemas.microsoft.com/office/drawing/2014/main" id="{C5211ECA-5B1A-4823-4F6E-9899BF7F0F2F}"/>
              </a:ext>
            </a:extLst>
          </p:cNvPr>
          <p:cNvGrpSpPr/>
          <p:nvPr/>
        </p:nvGrpSpPr>
        <p:grpSpPr>
          <a:xfrm>
            <a:off x="7560451" y="3078822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1569" name="Freeform: Shape 315">
              <a:extLst>
                <a:ext uri="{FF2B5EF4-FFF2-40B4-BE49-F238E27FC236}">
                  <a16:creationId xmlns:a16="http://schemas.microsoft.com/office/drawing/2014/main" id="{3BA4A525-45D0-3FFF-F07C-7F0884EB0234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316">
              <a:extLst>
                <a:ext uri="{FF2B5EF4-FFF2-40B4-BE49-F238E27FC236}">
                  <a16:creationId xmlns:a16="http://schemas.microsoft.com/office/drawing/2014/main" id="{95DE71A3-F78E-20E8-41EE-C78A8574F64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317">
              <a:extLst>
                <a:ext uri="{FF2B5EF4-FFF2-40B4-BE49-F238E27FC236}">
                  <a16:creationId xmlns:a16="http://schemas.microsoft.com/office/drawing/2014/main" id="{D68A6D23-9BCC-62B9-3811-5959B67E5AB6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318">
              <a:extLst>
                <a:ext uri="{FF2B5EF4-FFF2-40B4-BE49-F238E27FC236}">
                  <a16:creationId xmlns:a16="http://schemas.microsoft.com/office/drawing/2014/main" id="{C016FB27-327C-5A76-1457-FB8B7D7769A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7" name="그룹 1636">
            <a:extLst>
              <a:ext uri="{FF2B5EF4-FFF2-40B4-BE49-F238E27FC236}">
                <a16:creationId xmlns:a16="http://schemas.microsoft.com/office/drawing/2014/main" id="{B75A1237-86B3-5B95-9C9B-2327A600BEE0}"/>
              </a:ext>
            </a:extLst>
          </p:cNvPr>
          <p:cNvGrpSpPr/>
          <p:nvPr/>
        </p:nvGrpSpPr>
        <p:grpSpPr>
          <a:xfrm>
            <a:off x="7560451" y="3483954"/>
            <a:ext cx="191077" cy="294349"/>
            <a:chOff x="6776925" y="5734644"/>
            <a:chExt cx="191077" cy="294349"/>
          </a:xfrm>
        </p:grpSpPr>
        <p:sp>
          <p:nvSpPr>
            <p:cNvPr id="1638" name="Freeform: Shape 315">
              <a:extLst>
                <a:ext uri="{FF2B5EF4-FFF2-40B4-BE49-F238E27FC236}">
                  <a16:creationId xmlns:a16="http://schemas.microsoft.com/office/drawing/2014/main" id="{4FDB67B5-BA4F-9B32-BF80-22BCEA5C1A29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316">
              <a:extLst>
                <a:ext uri="{FF2B5EF4-FFF2-40B4-BE49-F238E27FC236}">
                  <a16:creationId xmlns:a16="http://schemas.microsoft.com/office/drawing/2014/main" id="{FAA0CCF5-FBFF-E4D0-6656-5B8ED603E7B1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317">
              <a:extLst>
                <a:ext uri="{FF2B5EF4-FFF2-40B4-BE49-F238E27FC236}">
                  <a16:creationId xmlns:a16="http://schemas.microsoft.com/office/drawing/2014/main" id="{86816BCF-597D-EEF7-E952-B2E9C644ABE5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318">
              <a:extLst>
                <a:ext uri="{FF2B5EF4-FFF2-40B4-BE49-F238E27FC236}">
                  <a16:creationId xmlns:a16="http://schemas.microsoft.com/office/drawing/2014/main" id="{A15B85D6-F150-3514-243F-7300FB0C052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60963F3E-640F-029F-9DD6-505CE2C9C798}"/>
              </a:ext>
            </a:extLst>
          </p:cNvPr>
          <p:cNvGrpSpPr/>
          <p:nvPr/>
        </p:nvGrpSpPr>
        <p:grpSpPr>
          <a:xfrm>
            <a:off x="8001554" y="3078822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53" name="Freeform: Shape 315">
              <a:extLst>
                <a:ext uri="{FF2B5EF4-FFF2-40B4-BE49-F238E27FC236}">
                  <a16:creationId xmlns:a16="http://schemas.microsoft.com/office/drawing/2014/main" id="{B70B37AB-4FF7-58CF-38A1-2CE2DEC09682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316">
              <a:extLst>
                <a:ext uri="{FF2B5EF4-FFF2-40B4-BE49-F238E27FC236}">
                  <a16:creationId xmlns:a16="http://schemas.microsoft.com/office/drawing/2014/main" id="{B2175AE1-6BA6-080A-96CA-F10BC27B6A05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317">
              <a:extLst>
                <a:ext uri="{FF2B5EF4-FFF2-40B4-BE49-F238E27FC236}">
                  <a16:creationId xmlns:a16="http://schemas.microsoft.com/office/drawing/2014/main" id="{D6F02436-3506-7DE9-F620-35DC5C2CFDD7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318">
              <a:extLst>
                <a:ext uri="{FF2B5EF4-FFF2-40B4-BE49-F238E27FC236}">
                  <a16:creationId xmlns:a16="http://schemas.microsoft.com/office/drawing/2014/main" id="{8953B2CA-9902-BDEF-2B61-91D15F6A2533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3E9ACFAC-640C-1BD2-A655-9FD91E582139}"/>
              </a:ext>
            </a:extLst>
          </p:cNvPr>
          <p:cNvGrpSpPr/>
          <p:nvPr/>
        </p:nvGrpSpPr>
        <p:grpSpPr>
          <a:xfrm>
            <a:off x="8001554" y="3483954"/>
            <a:ext cx="191077" cy="294349"/>
            <a:chOff x="6776925" y="5734644"/>
            <a:chExt cx="191077" cy="294349"/>
          </a:xfrm>
        </p:grpSpPr>
        <p:sp>
          <p:nvSpPr>
            <p:cNvPr id="2058" name="Freeform: Shape 315">
              <a:extLst>
                <a:ext uri="{FF2B5EF4-FFF2-40B4-BE49-F238E27FC236}">
                  <a16:creationId xmlns:a16="http://schemas.microsoft.com/office/drawing/2014/main" id="{A2102893-F4BC-99D1-E168-D5D076F3AF1A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316">
              <a:extLst>
                <a:ext uri="{FF2B5EF4-FFF2-40B4-BE49-F238E27FC236}">
                  <a16:creationId xmlns:a16="http://schemas.microsoft.com/office/drawing/2014/main" id="{A4AADC34-EA77-BECD-AA45-DA2851F0EC6C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317">
              <a:extLst>
                <a:ext uri="{FF2B5EF4-FFF2-40B4-BE49-F238E27FC236}">
                  <a16:creationId xmlns:a16="http://schemas.microsoft.com/office/drawing/2014/main" id="{7171C218-E1EE-30A2-7E84-1B78EECA3EB3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318">
              <a:extLst>
                <a:ext uri="{FF2B5EF4-FFF2-40B4-BE49-F238E27FC236}">
                  <a16:creationId xmlns:a16="http://schemas.microsoft.com/office/drawing/2014/main" id="{70723C63-EAFB-2D91-A04D-C45875ADB8CE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0B3B0F8E-DA01-6C71-BC5F-9641FA280366}"/>
              </a:ext>
            </a:extLst>
          </p:cNvPr>
          <p:cNvGrpSpPr/>
          <p:nvPr/>
        </p:nvGrpSpPr>
        <p:grpSpPr>
          <a:xfrm>
            <a:off x="8440467" y="3078822"/>
            <a:ext cx="191077" cy="294349"/>
            <a:chOff x="6776925" y="5734644"/>
            <a:chExt cx="191077" cy="294349"/>
          </a:xfrm>
          <a:solidFill>
            <a:srgbClr val="AAAAAA"/>
          </a:solidFill>
        </p:grpSpPr>
        <p:sp>
          <p:nvSpPr>
            <p:cNvPr id="2063" name="Freeform: Shape 315">
              <a:extLst>
                <a:ext uri="{FF2B5EF4-FFF2-40B4-BE49-F238E27FC236}">
                  <a16:creationId xmlns:a16="http://schemas.microsoft.com/office/drawing/2014/main" id="{1564CD46-9C60-3209-977F-A08218526875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316">
              <a:extLst>
                <a:ext uri="{FF2B5EF4-FFF2-40B4-BE49-F238E27FC236}">
                  <a16:creationId xmlns:a16="http://schemas.microsoft.com/office/drawing/2014/main" id="{8E3E85C0-A081-3427-6EFF-FF4D2728C76E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317">
              <a:extLst>
                <a:ext uri="{FF2B5EF4-FFF2-40B4-BE49-F238E27FC236}">
                  <a16:creationId xmlns:a16="http://schemas.microsoft.com/office/drawing/2014/main" id="{8707A041-B209-E972-0FC4-8AC94C9817E0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318">
              <a:extLst>
                <a:ext uri="{FF2B5EF4-FFF2-40B4-BE49-F238E27FC236}">
                  <a16:creationId xmlns:a16="http://schemas.microsoft.com/office/drawing/2014/main" id="{499A9612-B55A-1A36-6825-B090B99EB8F5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5693228-5736-08D5-4A87-D1EA410B38C8}"/>
              </a:ext>
            </a:extLst>
          </p:cNvPr>
          <p:cNvGrpSpPr/>
          <p:nvPr/>
        </p:nvGrpSpPr>
        <p:grpSpPr>
          <a:xfrm>
            <a:off x="8440467" y="3483954"/>
            <a:ext cx="191077" cy="294349"/>
            <a:chOff x="6776925" y="5734644"/>
            <a:chExt cx="191077" cy="294349"/>
          </a:xfrm>
        </p:grpSpPr>
        <p:sp>
          <p:nvSpPr>
            <p:cNvPr id="2068" name="Freeform: Shape 315">
              <a:extLst>
                <a:ext uri="{FF2B5EF4-FFF2-40B4-BE49-F238E27FC236}">
                  <a16:creationId xmlns:a16="http://schemas.microsoft.com/office/drawing/2014/main" id="{125FD2B9-AFE7-A5E9-24CA-40DC6250B31E}"/>
                </a:ext>
              </a:extLst>
            </p:cNvPr>
            <p:cNvSpPr/>
            <p:nvPr/>
          </p:nvSpPr>
          <p:spPr>
            <a:xfrm>
              <a:off x="6776925" y="5865474"/>
              <a:ext cx="191077" cy="163519"/>
            </a:xfrm>
            <a:custGeom>
              <a:avLst/>
              <a:gdLst>
                <a:gd name="connsiteX0" fmla="*/ 105093 w 210185"/>
                <a:gd name="connsiteY0" fmla="*/ 0 h 148654"/>
                <a:gd name="connsiteX1" fmla="*/ 1 w 210185"/>
                <a:gd name="connsiteY1" fmla="*/ 104076 h 148654"/>
                <a:gd name="connsiteX2" fmla="*/ 1 w 210185"/>
                <a:gd name="connsiteY2" fmla="*/ 133795 h 148654"/>
                <a:gd name="connsiteX3" fmla="*/ 14605 w 210185"/>
                <a:gd name="connsiteY3" fmla="*/ 148654 h 148654"/>
                <a:gd name="connsiteX4" fmla="*/ 14923 w 210185"/>
                <a:gd name="connsiteY4" fmla="*/ 148654 h 148654"/>
                <a:gd name="connsiteX5" fmla="*/ 195327 w 210185"/>
                <a:gd name="connsiteY5" fmla="*/ 148654 h 148654"/>
                <a:gd name="connsiteX6" fmla="*/ 210185 w 210185"/>
                <a:gd name="connsiteY6" fmla="*/ 134048 h 148654"/>
                <a:gd name="connsiteX7" fmla="*/ 210185 w 210185"/>
                <a:gd name="connsiteY7" fmla="*/ 133795 h 148654"/>
                <a:gd name="connsiteX8" fmla="*/ 210185 w 210185"/>
                <a:gd name="connsiteY8" fmla="*/ 104076 h 148654"/>
                <a:gd name="connsiteX9" fmla="*/ 105093 w 210185"/>
                <a:gd name="connsiteY9" fmla="*/ 0 h 1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85" h="148654">
                  <a:moveTo>
                    <a:pt x="105093" y="0"/>
                  </a:moveTo>
                  <a:cubicBezTo>
                    <a:pt x="47435" y="-38"/>
                    <a:pt x="521" y="46419"/>
                    <a:pt x="1" y="104076"/>
                  </a:cubicBezTo>
                  <a:lnTo>
                    <a:pt x="1" y="133795"/>
                  </a:lnTo>
                  <a:cubicBezTo>
                    <a:pt x="-69" y="141929"/>
                    <a:pt x="6471" y="148584"/>
                    <a:pt x="14605" y="148654"/>
                  </a:cubicBezTo>
                  <a:cubicBezTo>
                    <a:pt x="14714" y="148654"/>
                    <a:pt x="14815" y="148654"/>
                    <a:pt x="14923" y="148654"/>
                  </a:cubicBezTo>
                  <a:lnTo>
                    <a:pt x="195327" y="148654"/>
                  </a:lnTo>
                  <a:cubicBezTo>
                    <a:pt x="203461" y="148723"/>
                    <a:pt x="210116" y="142183"/>
                    <a:pt x="210185" y="134048"/>
                  </a:cubicBezTo>
                  <a:cubicBezTo>
                    <a:pt x="210185" y="133966"/>
                    <a:pt x="210185" y="133877"/>
                    <a:pt x="210185" y="133795"/>
                  </a:cubicBezTo>
                  <a:lnTo>
                    <a:pt x="210185" y="104076"/>
                  </a:lnTo>
                  <a:cubicBezTo>
                    <a:pt x="209665" y="46419"/>
                    <a:pt x="162751" y="-38"/>
                    <a:pt x="105093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316">
              <a:extLst>
                <a:ext uri="{FF2B5EF4-FFF2-40B4-BE49-F238E27FC236}">
                  <a16:creationId xmlns:a16="http://schemas.microsoft.com/office/drawing/2014/main" id="{3FF6975B-9AFD-AD2D-A865-46E8ACB7D3C9}"/>
                </a:ext>
              </a:extLst>
            </p:cNvPr>
            <p:cNvSpPr/>
            <p:nvPr/>
          </p:nvSpPr>
          <p:spPr>
            <a:xfrm>
              <a:off x="6872464" y="5865474"/>
              <a:ext cx="95538" cy="163518"/>
            </a:xfrm>
            <a:custGeom>
              <a:avLst/>
              <a:gdLst>
                <a:gd name="connsiteX0" fmla="*/ 105092 w 105092"/>
                <a:gd name="connsiteY0" fmla="*/ 104076 h 148653"/>
                <a:gd name="connsiteX1" fmla="*/ 105092 w 105092"/>
                <a:gd name="connsiteY1" fmla="*/ 133795 h 148653"/>
                <a:gd name="connsiteX2" fmla="*/ 90488 w 105092"/>
                <a:gd name="connsiteY2" fmla="*/ 148654 h 148653"/>
                <a:gd name="connsiteX3" fmla="*/ 90234 w 105092"/>
                <a:gd name="connsiteY3" fmla="*/ 148654 h 148653"/>
                <a:gd name="connsiteX4" fmla="*/ 0 w 105092"/>
                <a:gd name="connsiteY4" fmla="*/ 148654 h 148653"/>
                <a:gd name="connsiteX5" fmla="*/ 0 w 105092"/>
                <a:gd name="connsiteY5" fmla="*/ 0 h 148653"/>
                <a:gd name="connsiteX6" fmla="*/ 105092 w 105092"/>
                <a:gd name="connsiteY6" fmla="*/ 104076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92" h="148653">
                  <a:moveTo>
                    <a:pt x="105092" y="104076"/>
                  </a:moveTo>
                  <a:lnTo>
                    <a:pt x="105092" y="133795"/>
                  </a:lnTo>
                  <a:cubicBezTo>
                    <a:pt x="105162" y="141929"/>
                    <a:pt x="98622" y="148584"/>
                    <a:pt x="90488" y="148654"/>
                  </a:cubicBezTo>
                  <a:cubicBezTo>
                    <a:pt x="90405" y="148654"/>
                    <a:pt x="90316" y="148654"/>
                    <a:pt x="90234" y="148654"/>
                  </a:cubicBezTo>
                  <a:lnTo>
                    <a:pt x="0" y="148654"/>
                  </a:lnTo>
                  <a:lnTo>
                    <a:pt x="0" y="0"/>
                  </a:lnTo>
                  <a:cubicBezTo>
                    <a:pt x="57658" y="-38"/>
                    <a:pt x="104572" y="46419"/>
                    <a:pt x="105092" y="104076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317">
              <a:extLst>
                <a:ext uri="{FF2B5EF4-FFF2-40B4-BE49-F238E27FC236}">
                  <a16:creationId xmlns:a16="http://schemas.microsoft.com/office/drawing/2014/main" id="{067272CD-6756-0BB0-04CA-51927F6AF541}"/>
                </a:ext>
              </a:extLst>
            </p:cNvPr>
            <p:cNvSpPr/>
            <p:nvPr/>
          </p:nvSpPr>
          <p:spPr>
            <a:xfrm>
              <a:off x="6805730" y="5734644"/>
              <a:ext cx="135196" cy="163581"/>
            </a:xfrm>
            <a:custGeom>
              <a:avLst/>
              <a:gdLst>
                <a:gd name="connsiteX0" fmla="*/ 73406 w 148716"/>
                <a:gd name="connsiteY0" fmla="*/ 0 h 148710"/>
                <a:gd name="connsiteX1" fmla="*/ 6 w 148716"/>
                <a:gd name="connsiteY1" fmla="*/ 75305 h 148710"/>
                <a:gd name="connsiteX2" fmla="*/ 75311 w 148716"/>
                <a:gd name="connsiteY2" fmla="*/ 148704 h 148710"/>
                <a:gd name="connsiteX3" fmla="*/ 148717 w 148716"/>
                <a:gd name="connsiteY3" fmla="*/ 74295 h 148710"/>
                <a:gd name="connsiteX4" fmla="*/ 73406 w 148716"/>
                <a:gd name="connsiteY4" fmla="*/ 0 h 1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6" h="148710">
                  <a:moveTo>
                    <a:pt x="73406" y="0"/>
                  </a:moveTo>
                  <a:cubicBezTo>
                    <a:pt x="32341" y="527"/>
                    <a:pt x="-521" y="34239"/>
                    <a:pt x="6" y="75305"/>
                  </a:cubicBezTo>
                  <a:cubicBezTo>
                    <a:pt x="533" y="116370"/>
                    <a:pt x="34246" y="149232"/>
                    <a:pt x="75311" y="148704"/>
                  </a:cubicBezTo>
                  <a:cubicBezTo>
                    <a:pt x="116027" y="148184"/>
                    <a:pt x="148749" y="115011"/>
                    <a:pt x="148717" y="74295"/>
                  </a:cubicBezTo>
                  <a:cubicBezTo>
                    <a:pt x="148228" y="33071"/>
                    <a:pt x="114636" y="-70"/>
                    <a:pt x="73406" y="0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318">
              <a:extLst>
                <a:ext uri="{FF2B5EF4-FFF2-40B4-BE49-F238E27FC236}">
                  <a16:creationId xmlns:a16="http://schemas.microsoft.com/office/drawing/2014/main" id="{E5701BF9-F747-0724-E982-4E550EBADA6C}"/>
                </a:ext>
              </a:extLst>
            </p:cNvPr>
            <p:cNvSpPr/>
            <p:nvPr/>
          </p:nvSpPr>
          <p:spPr>
            <a:xfrm>
              <a:off x="6872464" y="5734644"/>
              <a:ext cx="68464" cy="163518"/>
            </a:xfrm>
            <a:custGeom>
              <a:avLst/>
              <a:gdLst>
                <a:gd name="connsiteX0" fmla="*/ 75311 w 75310"/>
                <a:gd name="connsiteY0" fmla="*/ 74295 h 148653"/>
                <a:gd name="connsiteX1" fmla="*/ 0 w 75310"/>
                <a:gd name="connsiteY1" fmla="*/ 148654 h 148653"/>
                <a:gd name="connsiteX2" fmla="*/ 0 w 75310"/>
                <a:gd name="connsiteY2" fmla="*/ 0 h 148653"/>
                <a:gd name="connsiteX3" fmla="*/ 75311 w 75310"/>
                <a:gd name="connsiteY3" fmla="*/ 74295 h 14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148653">
                  <a:moveTo>
                    <a:pt x="75311" y="74295"/>
                  </a:moveTo>
                  <a:cubicBezTo>
                    <a:pt x="74860" y="115545"/>
                    <a:pt x="41249" y="148723"/>
                    <a:pt x="0" y="148654"/>
                  </a:cubicBezTo>
                  <a:lnTo>
                    <a:pt x="0" y="0"/>
                  </a:lnTo>
                  <a:cubicBezTo>
                    <a:pt x="41230" y="-70"/>
                    <a:pt x="74822" y="33071"/>
                    <a:pt x="75311" y="74295"/>
                  </a:cubicBezTo>
                  <a:close/>
                </a:path>
              </a:pathLst>
            </a:custGeom>
            <a:solidFill>
              <a:srgbClr val="00848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75" name="설명선: 아래쪽 화살표 2074">
            <a:extLst>
              <a:ext uri="{FF2B5EF4-FFF2-40B4-BE49-F238E27FC236}">
                <a16:creationId xmlns:a16="http://schemas.microsoft.com/office/drawing/2014/main" id="{EB67E2DA-5AD7-5A46-8DF1-17B312BD08AE}"/>
              </a:ext>
            </a:extLst>
          </p:cNvPr>
          <p:cNvSpPr/>
          <p:nvPr/>
        </p:nvSpPr>
        <p:spPr>
          <a:xfrm>
            <a:off x="7395721" y="3424604"/>
            <a:ext cx="1390034" cy="631374"/>
          </a:xfrm>
          <a:prstGeom prst="downArrowCallout">
            <a:avLst>
              <a:gd name="adj1" fmla="val 45802"/>
              <a:gd name="adj2" fmla="val 39693"/>
              <a:gd name="adj3" fmla="val 20532"/>
              <a:gd name="adj4" fmla="val 64977"/>
            </a:avLst>
          </a:prstGeom>
          <a:noFill/>
          <a:ln>
            <a:solidFill>
              <a:srgbClr val="0084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6" name="Google Shape;1593;p59">
            <a:extLst>
              <a:ext uri="{FF2B5EF4-FFF2-40B4-BE49-F238E27FC236}">
                <a16:creationId xmlns:a16="http://schemas.microsoft.com/office/drawing/2014/main" id="{7BF7F2A9-AFA4-8715-65DD-15E601584C42}"/>
              </a:ext>
            </a:extLst>
          </p:cNvPr>
          <p:cNvSpPr/>
          <p:nvPr/>
        </p:nvSpPr>
        <p:spPr>
          <a:xfrm>
            <a:off x="7443705" y="4242845"/>
            <a:ext cx="129406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Thin-filer </a:t>
            </a:r>
            <a:r>
              <a:rPr lang="ko-KR" altLang="en-US" sz="900" dirty="0"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고객 예측</a:t>
            </a:r>
            <a:endParaRPr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" name="Google Shape;1586;p59">
            <a:extLst>
              <a:ext uri="{FF2B5EF4-FFF2-40B4-BE49-F238E27FC236}">
                <a16:creationId xmlns:a16="http://schemas.microsoft.com/office/drawing/2014/main" id="{A12928A9-64A3-31AF-17AE-877631BEEEFF}"/>
              </a:ext>
            </a:extLst>
          </p:cNvPr>
          <p:cNvSpPr/>
          <p:nvPr/>
        </p:nvSpPr>
        <p:spPr>
          <a:xfrm rot="10800000" flipH="1">
            <a:off x="2007478" y="3203967"/>
            <a:ext cx="686750" cy="1184730"/>
          </a:xfrm>
          <a:prstGeom prst="downArrow">
            <a:avLst>
              <a:gd name="adj1" fmla="val 59076"/>
              <a:gd name="adj2" fmla="val 36468"/>
            </a:avLst>
          </a:prstGeom>
          <a:solidFill>
            <a:srgbClr val="BFBFBF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0499C1-F52C-334C-DFDC-A0842E29E56F}"/>
              </a:ext>
            </a:extLst>
          </p:cNvPr>
          <p:cNvGrpSpPr/>
          <p:nvPr/>
        </p:nvGrpSpPr>
        <p:grpSpPr>
          <a:xfrm>
            <a:off x="2352892" y="4259182"/>
            <a:ext cx="196273" cy="939941"/>
            <a:chOff x="2352892" y="4259182"/>
            <a:chExt cx="196273" cy="93994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4490DE-EFEC-46CF-3E8B-583513378962}"/>
                </a:ext>
              </a:extLst>
            </p:cNvPr>
            <p:cNvSpPr/>
            <p:nvPr/>
          </p:nvSpPr>
          <p:spPr>
            <a:xfrm>
              <a:off x="2352892" y="4259182"/>
              <a:ext cx="196273" cy="196273"/>
            </a:xfrm>
            <a:prstGeom prst="ellipse">
              <a:avLst/>
            </a:prstGeom>
            <a:solidFill>
              <a:srgbClr val="E90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 400"/>
                <a:ea typeface="SamsungOneKoreanOTF 40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2897D-B0BB-07F5-D0CD-84985373998F}"/>
                </a:ext>
              </a:extLst>
            </p:cNvPr>
            <p:cNvCxnSpPr>
              <a:cxnSpLocks/>
            </p:cNvCxnSpPr>
            <p:nvPr/>
          </p:nvCxnSpPr>
          <p:spPr>
            <a:xfrm>
              <a:off x="2451028" y="4457629"/>
              <a:ext cx="0" cy="741494"/>
            </a:xfrm>
            <a:prstGeom prst="line">
              <a:avLst/>
            </a:prstGeom>
            <a:ln w="19050">
              <a:solidFill>
                <a:srgbClr val="E9006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6D4B4F-6B59-4A56-7831-F01C3EB5FE48}"/>
              </a:ext>
            </a:extLst>
          </p:cNvPr>
          <p:cNvGrpSpPr/>
          <p:nvPr/>
        </p:nvGrpSpPr>
        <p:grpSpPr>
          <a:xfrm>
            <a:off x="841473" y="5199123"/>
            <a:ext cx="4303305" cy="673100"/>
            <a:chOff x="841473" y="5199123"/>
            <a:chExt cx="4303305" cy="673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29FCBEE-4313-8252-96B1-046FD064861F}"/>
                </a:ext>
              </a:extLst>
            </p:cNvPr>
            <p:cNvSpPr/>
            <p:nvPr/>
          </p:nvSpPr>
          <p:spPr>
            <a:xfrm>
              <a:off x="841473" y="5199123"/>
              <a:ext cx="4303305" cy="6731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 400"/>
                <a:ea typeface="SamsungOneKoreanOTF 400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FB34AE-2CD9-2A8A-81CF-2AC290AE1884}"/>
                </a:ext>
              </a:extLst>
            </p:cNvPr>
            <p:cNvSpPr txBox="1"/>
            <p:nvPr/>
          </p:nvSpPr>
          <p:spPr>
            <a:xfrm>
              <a:off x="1494846" y="5323603"/>
              <a:ext cx="3479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하나2.0 CM" panose="020B0603000000000000" pitchFamily="50" charset="-127"/>
                  <a:ea typeface="하나2.0 CM" panose="020B0603000000000000" pitchFamily="50" charset="-127"/>
                </a:rPr>
                <a:t>다양한 영역의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90061"/>
                  </a:solidFill>
                  <a:effectLst/>
                  <a:uLnTx/>
                  <a:uFillTx/>
                  <a:latin typeface="하나2.0 CM" panose="020B0603000000000000" pitchFamily="50" charset="-127"/>
                  <a:ea typeface="하나2.0 CM" panose="020B0603000000000000" pitchFamily="50" charset="-127"/>
                </a:rPr>
                <a:t>대안정보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하나2.0 CM" panose="020B0603000000000000" pitchFamily="50" charset="-127"/>
                  <a:ea typeface="하나2.0 CM" panose="020B0603000000000000" pitchFamily="50" charset="-127"/>
                </a:rPr>
                <a:t> 추가 결합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2F7697-B448-9BF7-779C-66F4A04A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8435" y="5345919"/>
              <a:ext cx="639237" cy="355478"/>
            </a:xfrm>
            <a:prstGeom prst="rect">
              <a:avLst/>
            </a:prstGeom>
          </p:spPr>
        </p:pic>
      </p:grpSp>
      <p:sp>
        <p:nvSpPr>
          <p:cNvPr id="3" name="Google Shape;1740;p67">
            <a:extLst>
              <a:ext uri="{FF2B5EF4-FFF2-40B4-BE49-F238E27FC236}">
                <a16:creationId xmlns:a16="http://schemas.microsoft.com/office/drawing/2014/main" id="{3E0EBB99-0CD7-72E2-DB5F-CD254BDD0F96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741;p67">
            <a:extLst>
              <a:ext uri="{FF2B5EF4-FFF2-40B4-BE49-F238E27FC236}">
                <a16:creationId xmlns:a16="http://schemas.microsoft.com/office/drawing/2014/main" id="{62ABC8DE-7C63-6536-1347-3CD55D77FC3F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42;p67">
            <a:extLst>
              <a:ext uri="{FF2B5EF4-FFF2-40B4-BE49-F238E27FC236}">
                <a16:creationId xmlns:a16="http://schemas.microsoft.com/office/drawing/2014/main" id="{B1A8B74E-0178-8046-0F8D-6D9A4498D49B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743;p67">
            <a:extLst>
              <a:ext uri="{FF2B5EF4-FFF2-40B4-BE49-F238E27FC236}">
                <a16:creationId xmlns:a16="http://schemas.microsoft.com/office/drawing/2014/main" id="{2AC904E1-813A-AC90-7726-0D4894E4E768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3" name="Google Shape;1740;p67">
            <a:extLst>
              <a:ext uri="{FF2B5EF4-FFF2-40B4-BE49-F238E27FC236}">
                <a16:creationId xmlns:a16="http://schemas.microsoft.com/office/drawing/2014/main" id="{DF435A3F-14AC-BB31-5C5E-AECE75E275D1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97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0;p4">
            <a:extLst>
              <a:ext uri="{FF2B5EF4-FFF2-40B4-BE49-F238E27FC236}">
                <a16:creationId xmlns:a16="http://schemas.microsoft.com/office/drawing/2014/main" id="{585C5AAD-F367-53C0-9D79-7730B659D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관련 기사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651122-C223-06D6-9B48-9EEF6020945D}"/>
              </a:ext>
            </a:extLst>
          </p:cNvPr>
          <p:cNvSpPr/>
          <p:nvPr/>
        </p:nvSpPr>
        <p:spPr>
          <a:xfrm>
            <a:off x="6096000" y="0"/>
            <a:ext cx="60959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2FFB7E-DF1F-F61C-1A3B-4A094E63B258}"/>
              </a:ext>
            </a:extLst>
          </p:cNvPr>
          <p:cNvGrpSpPr/>
          <p:nvPr/>
        </p:nvGrpSpPr>
        <p:grpSpPr>
          <a:xfrm>
            <a:off x="6447613" y="1485448"/>
            <a:ext cx="2897898" cy="3624016"/>
            <a:chOff x="315196" y="1755571"/>
            <a:chExt cx="2897898" cy="36240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EE8AD15-C158-6D63-B8F8-E51AEB20DE04}"/>
                </a:ext>
              </a:extLst>
            </p:cNvPr>
            <p:cNvGrpSpPr/>
            <p:nvPr/>
          </p:nvGrpSpPr>
          <p:grpSpPr>
            <a:xfrm>
              <a:off x="315196" y="1755571"/>
              <a:ext cx="2897898" cy="3346857"/>
              <a:chOff x="315196" y="1755571"/>
              <a:chExt cx="2897898" cy="3346857"/>
            </a:xfrm>
          </p:grpSpPr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8576C26-540D-F069-C231-4A41A7351B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7" t="11944" r="9212" b="8515"/>
              <a:stretch/>
            </p:blipFill>
            <p:spPr>
              <a:xfrm>
                <a:off x="315196" y="1755571"/>
                <a:ext cx="2897898" cy="19431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82ACB5-C0E6-7831-8516-9A7E86D952CF}"/>
                  </a:ext>
                </a:extLst>
              </p:cNvPr>
              <p:cNvSpPr txBox="1"/>
              <p:nvPr/>
            </p:nvSpPr>
            <p:spPr>
              <a:xfrm>
                <a:off x="418145" y="3601165"/>
                <a:ext cx="2756061" cy="15012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noAutofit/>
              </a:bodyPr>
              <a:lstStyle/>
              <a:p>
                <a:pPr algn="ctr"/>
                <a:endParaRPr lang="en-US" altLang="ko-KR" sz="2000" b="1" dirty="0">
                  <a:solidFill>
                    <a:srgbClr val="000000"/>
                  </a:solidFill>
                  <a:latin typeface="+mj-lt"/>
                  <a:ea typeface="SamsungOneKoreanOTF 40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40125B-E5E8-66DF-8770-F1CB54F7436F}"/>
                  </a:ext>
                </a:extLst>
              </p:cNvPr>
              <p:cNvSpPr txBox="1"/>
              <p:nvPr/>
            </p:nvSpPr>
            <p:spPr>
              <a:xfrm>
                <a:off x="572388" y="1917805"/>
                <a:ext cx="2447037" cy="3038521"/>
              </a:xfrm>
              <a:prstGeom prst="rect">
                <a:avLst/>
              </a:prstGeom>
              <a:solidFill>
                <a:srgbClr val="EFEFEF"/>
              </a:solidFill>
            </p:spPr>
            <p:txBody>
              <a:bodyPr wrap="none">
                <a:noAutofit/>
              </a:bodyPr>
              <a:lstStyle/>
              <a:p>
                <a:pPr algn="ctr"/>
                <a:endParaRPr lang="en-US" altLang="ko-KR" sz="2000" b="1" dirty="0">
                  <a:solidFill>
                    <a:srgbClr val="000000"/>
                  </a:solidFill>
                  <a:latin typeface="+mj-lt"/>
                  <a:ea typeface="SamsungOneKoreanOTF 40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07A4F-A1C0-7A93-1B17-A4C46709996E}"/>
                </a:ext>
              </a:extLst>
            </p:cNvPr>
            <p:cNvSpPr txBox="1"/>
            <p:nvPr/>
          </p:nvSpPr>
          <p:spPr>
            <a:xfrm>
              <a:off x="572388" y="1917805"/>
              <a:ext cx="2436811" cy="3461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1" i="0" dirty="0">
                  <a:solidFill>
                    <a:srgbClr val="333333"/>
                  </a:solidFill>
                  <a:effectLst/>
                  <a:latin typeface="Merriweather" panose="00000500000000000000" pitchFamily="2" charset="0"/>
                </a:rPr>
                <a:t>Definition of Thin Credit File</a:t>
              </a:r>
            </a:p>
            <a:p>
              <a:pPr algn="l"/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A thin credit file is one with a limited number of credit accounts. For instance, if the only line of credit you've ever had is one car loan, that would be considered a thin credit file. Most lenders consider a portfolio of four or less accounts to be 'thin.'</a:t>
              </a:r>
            </a:p>
            <a:p>
              <a:pPr algn="just" latinLnBrk="0">
                <a:lnSpc>
                  <a:spcPct val="125000"/>
                </a:lnSpc>
              </a:pP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If you have no credit history at all, you are considered 'credit invisible.' This means that you have nothing positive or negative on your credit report. Invisible credit is still considered a thin credit file.</a:t>
              </a:r>
            </a:p>
            <a:p>
              <a:pPr algn="l"/>
              <a:r>
                <a:rPr lang="en-US" altLang="ko-KR" sz="800" b="1" i="0" dirty="0">
                  <a:solidFill>
                    <a:srgbClr val="333333"/>
                  </a:solidFill>
                  <a:effectLst/>
                  <a:latin typeface="Merriweather" panose="00000500000000000000" pitchFamily="2" charset="0"/>
                </a:rPr>
                <a:t>Common Reasons for Having a Thin Credit File</a:t>
              </a:r>
            </a:p>
            <a:p>
              <a:pPr algn="l"/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Young adults typically have thin credit files because they have not yet had time to </a:t>
              </a:r>
              <a:r>
                <a:rPr lang="en-US" altLang="ko-KR" sz="800" b="0" i="0" u="none" strike="noStrike" dirty="0">
                  <a:solidFill>
                    <a:srgbClr val="003891"/>
                  </a:solidFill>
                  <a:effectLst/>
                  <a:latin typeface="Georgia" panose="02040502050405020303" pitchFamily="18" charset="0"/>
                  <a:hlinkClick r:id="rId4"/>
                </a:rPr>
                <a:t>build credit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. Some parents have begun adding their teenagers as authorized users on their </a:t>
              </a:r>
              <a:r>
                <a:rPr lang="en-US" altLang="ko-KR" sz="800" b="0" i="0" u="none" strike="noStrike" dirty="0">
                  <a:solidFill>
                    <a:srgbClr val="003891"/>
                  </a:solidFill>
                  <a:effectLst/>
                  <a:latin typeface="Georgia" panose="02040502050405020303" pitchFamily="18" charset="0"/>
                  <a:hlinkClick r:id="rId5" tooltip="https://www.cardrates.com/"/>
                </a:rPr>
                <a:t>credit cards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 to help build their children's credit files before they turn 18. This gives teens an opportunity to start adulthood with a positive credit score, especially when coupled with proper financial education. As many as </a:t>
              </a:r>
              <a:r>
                <a:rPr lang="en-US" altLang="ko-KR" sz="800" b="0" i="0" u="none" strike="noStrike" dirty="0">
                  <a:solidFill>
                    <a:srgbClr val="003891"/>
                  </a:solidFill>
                  <a:effectLst/>
                  <a:latin typeface="Georgia" panose="02040502050405020303" pitchFamily="18" charset="0"/>
                  <a:hlinkClick r:id="rId6" tooltip="https://www.lowcards.com/study-shows-1-in-6-preteens-has-a-credit-card-62517/"/>
                </a:rPr>
                <a:t>17% of preteens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 in America are authorized users on their parents' credit card accounts.</a:t>
              </a:r>
            </a:p>
            <a:p>
              <a:pPr algn="just" latinLnBrk="0">
                <a:lnSpc>
                  <a:spcPct val="125000"/>
                </a:lnSpc>
              </a:pPr>
              <a:endParaRPr lang="en-US" altLang="ko-KR" sz="800" dirty="0">
                <a:latin typeface="SamsungOneKoreanOTF 300" panose="020B0403030303020204" pitchFamily="34" charset="-127"/>
                <a:ea typeface="SamsungOneKoreanOTF 300" panose="020B0403030303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BE171C-5478-DD03-2D94-3EB96C736388}"/>
              </a:ext>
            </a:extLst>
          </p:cNvPr>
          <p:cNvGrpSpPr/>
          <p:nvPr/>
        </p:nvGrpSpPr>
        <p:grpSpPr>
          <a:xfrm>
            <a:off x="6273128" y="1828171"/>
            <a:ext cx="2723894" cy="3200755"/>
            <a:chOff x="432071" y="1755571"/>
            <a:chExt cx="2723894" cy="3200755"/>
          </a:xfrm>
        </p:grpSpPr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A5361-774B-5F06-3C85-0237DE422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4" t="11943" r="10857" b="12507"/>
            <a:stretch/>
          </p:blipFill>
          <p:spPr>
            <a:xfrm>
              <a:off x="432071" y="1755571"/>
              <a:ext cx="2723894" cy="184559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9DFCBC-5DE7-BA0F-95B2-039B08B33BA1}"/>
                </a:ext>
              </a:extLst>
            </p:cNvPr>
            <p:cNvSpPr txBox="1"/>
            <p:nvPr/>
          </p:nvSpPr>
          <p:spPr>
            <a:xfrm>
              <a:off x="572388" y="3601165"/>
              <a:ext cx="2447037" cy="1355161"/>
            </a:xfrm>
            <a:prstGeom prst="rect">
              <a:avLst/>
            </a:prstGeom>
            <a:solidFill>
              <a:srgbClr val="EFEFEF"/>
            </a:solidFill>
          </p:spPr>
          <p:txBody>
            <a:bodyPr wrap="none">
              <a:noAutofit/>
            </a:bodyPr>
            <a:lstStyle/>
            <a:p>
              <a:pPr algn="ctr"/>
              <a:endParaRPr lang="en-US" altLang="ko-KR" sz="2000" b="1" dirty="0">
                <a:solidFill>
                  <a:srgbClr val="000000"/>
                </a:solidFill>
                <a:latin typeface="+mj-lt"/>
                <a:ea typeface="SamsungOneKoreanOTF 40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370168-5412-165E-8B61-A97029ACEA56}"/>
              </a:ext>
            </a:extLst>
          </p:cNvPr>
          <p:cNvSpPr/>
          <p:nvPr/>
        </p:nvSpPr>
        <p:spPr>
          <a:xfrm>
            <a:off x="563175" y="1006062"/>
            <a:ext cx="5214280" cy="517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“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“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1200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만 </a:t>
            </a:r>
            <a:r>
              <a:rPr lang="ko-KR" altLang="en-US" sz="1600" i="1" dirty="0" err="1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씬파일러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 잡아라”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…</a:t>
            </a:r>
            <a:r>
              <a:rPr lang="ko-KR" altLang="en-US" sz="1600" i="1" dirty="0" err="1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금융사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 치열 경쟁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”</a:t>
            </a:r>
          </a:p>
          <a:p>
            <a:pPr marL="277194" lvl="1" algn="ctr">
              <a:lnSpc>
                <a:spcPct val="90000"/>
              </a:lnSpc>
            </a:pPr>
            <a:endParaRPr lang="en-US" altLang="ko-KR" sz="1600" i="1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</a:endParaRPr>
          </a:p>
          <a:p>
            <a:pPr marL="277194" lvl="1" algn="ctr">
              <a:lnSpc>
                <a:spcPct val="90000"/>
              </a:lnSpc>
            </a:pP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＂</a:t>
            </a:r>
            <a:r>
              <a:rPr lang="ko-KR" altLang="en-US" sz="1600" i="1" dirty="0" err="1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씬파일러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' 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대상 소액 대출 상품 출시 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“</a:t>
            </a:r>
          </a:p>
          <a:p>
            <a:pPr marL="277194" lvl="1" algn="ctr">
              <a:lnSpc>
                <a:spcPct val="90000"/>
              </a:lnSpc>
            </a:pPr>
            <a:endParaRPr lang="en-US" altLang="ko-KR" sz="1600" i="1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</a:endParaRPr>
          </a:p>
          <a:p>
            <a:pPr marL="277194" lvl="1" algn="ctr">
              <a:lnSpc>
                <a:spcPct val="90000"/>
              </a:lnSpc>
            </a:pP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“</a:t>
            </a:r>
            <a:r>
              <a:rPr lang="ko-KR" altLang="en-US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금융 데이터를 활용한 대안 신용평가 모델</a:t>
            </a:r>
            <a:r>
              <a:rPr lang="en-US" altLang="ko-KR" sz="1600" i="1" dirty="0">
                <a:solidFill>
                  <a:srgbClr val="008485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</a:rPr>
              <a:t>”</a:t>
            </a:r>
            <a:endParaRPr lang="en-US" altLang="ko-KR" sz="1600" i="1" u="none" strike="noStrike" cap="none" dirty="0">
              <a:solidFill>
                <a:srgbClr val="008485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pic>
        <p:nvPicPr>
          <p:cNvPr id="63" name="그림 62" descr="텍스트, 폰트, 화이트, 그래픽이(가) 표시된 사진&#10;&#10;자동 생성된 설명">
            <a:extLst>
              <a:ext uri="{FF2B5EF4-FFF2-40B4-BE49-F238E27FC236}">
                <a16:creationId xmlns:a16="http://schemas.microsoft.com/office/drawing/2014/main" id="{1F085B61-8354-10FA-0749-D379B5943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45" y="2405586"/>
            <a:ext cx="2436811" cy="465130"/>
          </a:xfrm>
          <a:prstGeom prst="rect">
            <a:avLst/>
          </a:prstGeom>
        </p:spPr>
      </p:pic>
      <p:sp>
        <p:nvSpPr>
          <p:cNvPr id="1539" name="TextBox 1538">
            <a:extLst>
              <a:ext uri="{FF2B5EF4-FFF2-40B4-BE49-F238E27FC236}">
                <a16:creationId xmlns:a16="http://schemas.microsoft.com/office/drawing/2014/main" id="{4F65568C-59FE-2770-B16A-77D3D49EBBE5}"/>
              </a:ext>
            </a:extLst>
          </p:cNvPr>
          <p:cNvSpPr txBox="1"/>
          <p:nvPr/>
        </p:nvSpPr>
        <p:spPr>
          <a:xfrm>
            <a:off x="6266308" y="3594405"/>
            <a:ext cx="2756061" cy="1501263"/>
          </a:xfrm>
          <a:prstGeom prst="rect">
            <a:avLst/>
          </a:prstGeom>
          <a:solidFill>
            <a:srgbClr val="FAFAFA"/>
          </a:solidFill>
          <a:effectLst>
            <a:reflection blurRad="6350" stA="50000" endA="300" endPos="55500" dist="101600" dir="5400000" sy="-100000" algn="bl" rotWithShape="0"/>
          </a:effectLst>
        </p:spPr>
        <p:txBody>
          <a:bodyPr wrap="none">
            <a:noAutofit/>
          </a:bodyPr>
          <a:lstStyle/>
          <a:p>
            <a:pPr algn="ctr"/>
            <a:endParaRPr lang="en-US" altLang="ko-KR" sz="2000" b="1" dirty="0">
              <a:solidFill>
                <a:srgbClr val="000000"/>
              </a:solidFill>
              <a:latin typeface="+mj-lt"/>
              <a:ea typeface="SamsungOneKoreanOTF 400"/>
            </a:endParaRPr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4A599CBC-83DA-1254-D3F0-75BDD75D9F0D}"/>
              </a:ext>
            </a:extLst>
          </p:cNvPr>
          <p:cNvSpPr txBox="1"/>
          <p:nvPr/>
        </p:nvSpPr>
        <p:spPr>
          <a:xfrm>
            <a:off x="6413445" y="2847192"/>
            <a:ext cx="25223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7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determine your risk, start-ups are applying technology to data points as various as your college and the mileage on the used car you want to buy.</a:t>
            </a:r>
          </a:p>
          <a:p>
            <a:pPr algn="l"/>
            <a:r>
              <a:rPr lang="en-US" altLang="ko-KR" sz="7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decades, the arbiters of creditworthiness have been two powerful groups: the Big Three credit bureaus, which keep files on roughly 200 million consumers, and score creators like FICO, which turn that raw data into a three-digit key to credit cards, car loans, mortgages and more.</a:t>
            </a:r>
          </a:p>
          <a:p>
            <a:pPr algn="l"/>
            <a:r>
              <a:rPr lang="en-US" altLang="ko-KR" sz="7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with tens of millions of consumers left out of traditional credit scoring and the pandemic exposing potential problems in the current system, established players and slick start-ups alike are collecting and crunching all manner of other data to determine who ought to get a loan and how much they should pay.</a:t>
            </a:r>
          </a:p>
          <a:p>
            <a:pPr algn="l"/>
            <a:r>
              <a:rPr lang="en-US" altLang="ko-KR" sz="7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so-called alternative credit scoring could have profound effects for consumers, many of them minorities or low-income individuals, who can be asked to hand over more intimate personal information -- like their spending habits and details of their college degree -- in hopes of getting a loan.</a:t>
            </a:r>
          </a:p>
        </p:txBody>
      </p:sp>
      <p:pic>
        <p:nvPicPr>
          <p:cNvPr id="4100" name="Picture 4" descr="씬파일러 대출이라더니…네이버파이낸셜 차주 80% '고신용자' - SBS Biz">
            <a:extLst>
              <a:ext uri="{FF2B5EF4-FFF2-40B4-BE49-F238E27FC236}">
                <a16:creationId xmlns:a16="http://schemas.microsoft.com/office/drawing/2014/main" id="{3B571022-338D-1D46-9F03-EFB812B5D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 bwMode="auto">
          <a:xfrm>
            <a:off x="9550464" y="1480126"/>
            <a:ext cx="2495851" cy="3256378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1AA64D-11FE-2235-954B-3707E2F98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5026" y="1800810"/>
            <a:ext cx="2475609" cy="3256378"/>
          </a:xfrm>
          <a:prstGeom prst="rect">
            <a:avLst/>
          </a:prstGeom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4374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0"/>
          <p:cNvSpPr/>
          <p:nvPr/>
        </p:nvSpPr>
        <p:spPr>
          <a:xfrm>
            <a:off x="343603" y="2079860"/>
            <a:ext cx="5609935" cy="1583698"/>
          </a:xfrm>
          <a:prstGeom prst="roundRect">
            <a:avLst>
              <a:gd name="adj" fmla="val 0"/>
            </a:avLst>
          </a:prstGeom>
          <a:solidFill>
            <a:srgbClr val="B5B5B5">
              <a:alpha val="40000"/>
            </a:srgbClr>
          </a:solidFill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국민銀 등 </a:t>
            </a:r>
            <a:r>
              <a:rPr lang="en-US" altLang="ko-KR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7</a:t>
            </a: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개 금융사와 협약</a:t>
            </a:r>
            <a:r>
              <a:rPr lang="en-US" altLang="ko-KR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… “</a:t>
            </a: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여행 앱 이용” “친구와 자주 통화</a:t>
            </a:r>
            <a:r>
              <a:rPr lang="en-US" altLang="ko-KR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”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외향성</a:t>
            </a:r>
            <a:r>
              <a:rPr lang="en-US" altLang="ko-KR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-</a:t>
            </a: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성실성 등 따져 신용평가</a:t>
            </a:r>
            <a:r>
              <a:rPr lang="en-US" altLang="ko-KR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… </a:t>
            </a:r>
            <a:r>
              <a:rPr lang="ko-KR" altLang="en-US" sz="1400" i="0" dirty="0">
                <a:solidFill>
                  <a:srgbClr val="121212"/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인터넷은행도 모형 개발 속도</a:t>
            </a:r>
            <a:endParaRPr lang="en-US" altLang="ko-KR" sz="1400" dirty="0">
              <a:solidFill>
                <a:srgbClr val="000000"/>
              </a:solidFill>
              <a:latin typeface="하나2.0 L" panose="020B0203000000000000" pitchFamily="50" charset="-127"/>
              <a:ea typeface="하나2.0 L" panose="020B0203000000000000" pitchFamily="50" charset="-127"/>
              <a:cs typeface="Arial"/>
              <a:sym typeface="Arial"/>
            </a:endParaRPr>
          </a:p>
        </p:txBody>
      </p:sp>
      <p:sp>
        <p:nvSpPr>
          <p:cNvPr id="1793" name="Google Shape;1793;p70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10601326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비금융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 데이터를 활용한 대안신용평가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794" name="Google Shape;1794;p70"/>
          <p:cNvSpPr/>
          <p:nvPr/>
        </p:nvSpPr>
        <p:spPr>
          <a:xfrm>
            <a:off x="342899" y="1575790"/>
            <a:ext cx="5609081" cy="504070"/>
          </a:xfrm>
          <a:prstGeom prst="roundRect">
            <a:avLst>
              <a:gd name="adj" fmla="val 0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277194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A.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대안신용평가사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05" name="Google Shape;1805;p70"/>
          <p:cNvSpPr/>
          <p:nvPr/>
        </p:nvSpPr>
        <p:spPr>
          <a:xfrm>
            <a:off x="342899" y="3745278"/>
            <a:ext cx="5609081" cy="358774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277194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B. </a:t>
            </a:r>
            <a:r>
              <a: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주요 시중은행 및 카드사</a:t>
            </a:r>
            <a:endParaRPr dirty="0">
              <a:solidFill>
                <a:srgbClr val="B5B5B5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</p:txBody>
      </p:sp>
      <p:sp>
        <p:nvSpPr>
          <p:cNvPr id="1806" name="Google Shape;1806;p70"/>
          <p:cNvSpPr/>
          <p:nvPr/>
        </p:nvSpPr>
        <p:spPr>
          <a:xfrm>
            <a:off x="342899" y="4185772"/>
            <a:ext cx="5609081" cy="358774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277194" lvl="1">
              <a:lnSpc>
                <a:spcPct val="90000"/>
              </a:lnSpc>
            </a:pPr>
            <a:r>
              <a:rPr lang="en-US" altLang="ko-KR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C. </a:t>
            </a:r>
            <a:r>
              <a: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빅테크</a:t>
            </a:r>
            <a:r>
              <a:rPr lang="en-US" altLang="ko-KR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/</a:t>
            </a:r>
            <a:r>
              <a:rPr lang="ko-KR" altLang="en-US" dirty="0" err="1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핀테크</a:t>
            </a:r>
            <a:endParaRPr lang="ko-KR" altLang="en-US" dirty="0">
              <a:solidFill>
                <a:srgbClr val="B5B5B5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95B91BA-97B0-1C79-A34B-FE232DAD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15" y="1400443"/>
            <a:ext cx="3306668" cy="13588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3629B7A-19C3-AF31-6CA4-1F6F25C8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51" y="3152183"/>
            <a:ext cx="3863796" cy="3048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40;p67">
            <a:extLst>
              <a:ext uri="{FF2B5EF4-FFF2-40B4-BE49-F238E27FC236}">
                <a16:creationId xmlns:a16="http://schemas.microsoft.com/office/drawing/2014/main" id="{2B0EA8D9-EA76-41A3-6FB8-10045ACD3858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741;p67">
            <a:extLst>
              <a:ext uri="{FF2B5EF4-FFF2-40B4-BE49-F238E27FC236}">
                <a16:creationId xmlns:a16="http://schemas.microsoft.com/office/drawing/2014/main" id="{ABBBF749-801E-AF83-412E-46EFDD450B0E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742;p67">
            <a:extLst>
              <a:ext uri="{FF2B5EF4-FFF2-40B4-BE49-F238E27FC236}">
                <a16:creationId xmlns:a16="http://schemas.microsoft.com/office/drawing/2014/main" id="{4E3F3E41-05FD-EC32-860D-2F9ADDD32A1E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43;p67">
            <a:extLst>
              <a:ext uri="{FF2B5EF4-FFF2-40B4-BE49-F238E27FC236}">
                <a16:creationId xmlns:a16="http://schemas.microsoft.com/office/drawing/2014/main" id="{16EDB735-5396-B671-9594-5D226981169F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Google Shape;1740;p67">
            <a:extLst>
              <a:ext uri="{FF2B5EF4-FFF2-40B4-BE49-F238E27FC236}">
                <a16:creationId xmlns:a16="http://schemas.microsoft.com/office/drawing/2014/main" id="{3DA118B4-9F3F-094C-AF49-6CF9BE91D1BC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8" name="Google Shape;1818;p71"/>
          <p:cNvGrpSpPr/>
          <p:nvPr/>
        </p:nvGrpSpPr>
        <p:grpSpPr>
          <a:xfrm>
            <a:off x="342898" y="1575790"/>
            <a:ext cx="5609082" cy="2681202"/>
            <a:chOff x="342898" y="1988800"/>
            <a:chExt cx="5609082" cy="2681202"/>
          </a:xfrm>
        </p:grpSpPr>
        <p:sp>
          <p:nvSpPr>
            <p:cNvPr id="1819" name="Google Shape;1819;p71"/>
            <p:cNvSpPr/>
            <p:nvPr/>
          </p:nvSpPr>
          <p:spPr>
            <a:xfrm>
              <a:off x="343604" y="2963467"/>
              <a:ext cx="5608376" cy="1128837"/>
            </a:xfrm>
            <a:prstGeom prst="roundRect">
              <a:avLst>
                <a:gd name="adj" fmla="val 0"/>
              </a:avLst>
            </a:prstGeom>
            <a:solidFill>
              <a:srgbClr val="B5B5B5">
                <a:alpha val="40000"/>
              </a:srgbClr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통신 정보 등 </a:t>
              </a:r>
              <a:r>
                <a:rPr lang="ko-KR" altLang="en-US" sz="1400" dirty="0" err="1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비금융</a:t>
              </a: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 데이터 활용한 대안 신용평가 모형 개발</a:t>
              </a:r>
              <a:endParaRPr lang="en-US" altLang="ko-KR" sz="1400" dirty="0">
                <a:solidFill>
                  <a:srgbClr val="121212"/>
                </a:solidFill>
                <a:latin typeface="하나2.0 L" panose="020B0203000000000000" pitchFamily="50" charset="-127"/>
                <a:ea typeface="하나2.0 L" panose="020B0203000000000000" pitchFamily="50" charset="-127"/>
              </a:endParaRP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“잠재 우량고객 발굴 및 빅테크 기업 대응 차원”</a:t>
              </a:r>
              <a:endParaRPr sz="1400" dirty="0">
                <a:solidFill>
                  <a:srgbClr val="121212"/>
                </a:solidFill>
                <a:latin typeface="하나2.0 L" panose="020B0203000000000000" pitchFamily="50" charset="-127"/>
                <a:ea typeface="하나2.0 L" panose="020B0203000000000000" pitchFamily="50" charset="-127"/>
              </a:endParaRPr>
            </a:p>
          </p:txBody>
        </p:sp>
        <p:sp>
          <p:nvSpPr>
            <p:cNvPr id="1820" name="Google Shape;1820;p71"/>
            <p:cNvSpPr/>
            <p:nvPr/>
          </p:nvSpPr>
          <p:spPr>
            <a:xfrm>
              <a:off x="342899" y="2564854"/>
              <a:ext cx="5609081" cy="504000"/>
            </a:xfrm>
            <a:prstGeom prst="roundRect">
              <a:avLst>
                <a:gd name="adj" fmla="val 0"/>
              </a:avLst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lvl="1">
                <a:lnSpc>
                  <a:spcPct val="90000"/>
                </a:lnSpc>
              </a:pPr>
              <a:r>
                <a:rPr lang="en-US" altLang="ko-KR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B. </a:t>
              </a:r>
              <a:r>
                <a:rPr lang="ko-KR" altLang="en-US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주요 시중은행 및 카드사</a:t>
              </a:r>
              <a:endParaRPr lang="ko-KR" altLang="en-US"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821" name="Google Shape;1821;p71"/>
            <p:cNvSpPr/>
            <p:nvPr/>
          </p:nvSpPr>
          <p:spPr>
            <a:xfrm>
              <a:off x="342899" y="1988800"/>
              <a:ext cx="5609081" cy="35435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A. </a:t>
              </a:r>
              <a:r>
                <a:rPr lang="ko-KR" altLang="en-US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대안신용평가사</a:t>
              </a:r>
              <a:endPara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822" name="Google Shape;1822;p71"/>
            <p:cNvSpPr/>
            <p:nvPr/>
          </p:nvSpPr>
          <p:spPr>
            <a:xfrm>
              <a:off x="342898" y="4311228"/>
              <a:ext cx="5609081" cy="358774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lvl="1">
                <a:lnSpc>
                  <a:spcPct val="90000"/>
                </a:lnSpc>
              </a:pPr>
              <a:r>
                <a:rPr lang="en-US" altLang="ko-KR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C. </a:t>
              </a:r>
              <a:r>
                <a:rPr lang="ko-KR" altLang="en-US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빅테크</a:t>
              </a:r>
              <a:r>
                <a:rPr lang="en-US" altLang="ko-KR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dirty="0" err="1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핀테크</a:t>
              </a:r>
              <a:endPara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</p:grpSp>
      <p:pic>
        <p:nvPicPr>
          <p:cNvPr id="7170" name="Picture 2" descr="주요 시중은행 대안 신용평가 모형 개발 및 관련 대출 현황/그래픽=이다인 디자이너">
            <a:extLst>
              <a:ext uri="{FF2B5EF4-FFF2-40B4-BE49-F238E27FC236}">
                <a16:creationId xmlns:a16="http://schemas.microsoft.com/office/drawing/2014/main" id="{873437A7-9D18-5142-2710-B323B066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44" y="1426338"/>
            <a:ext cx="4473478" cy="200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FCE200D-A624-293A-6F72-91834C83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50" y="3898218"/>
            <a:ext cx="3004266" cy="2253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40;p67">
            <a:extLst>
              <a:ext uri="{FF2B5EF4-FFF2-40B4-BE49-F238E27FC236}">
                <a16:creationId xmlns:a16="http://schemas.microsoft.com/office/drawing/2014/main" id="{3AD6EAA0-8476-A10E-EB28-29E4578561D2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741;p67">
            <a:extLst>
              <a:ext uri="{FF2B5EF4-FFF2-40B4-BE49-F238E27FC236}">
                <a16:creationId xmlns:a16="http://schemas.microsoft.com/office/drawing/2014/main" id="{E9956D10-B2C7-BD48-C7A5-FC01E406E6D9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742;p67">
            <a:extLst>
              <a:ext uri="{FF2B5EF4-FFF2-40B4-BE49-F238E27FC236}">
                <a16:creationId xmlns:a16="http://schemas.microsoft.com/office/drawing/2014/main" id="{172EE6E9-EAA9-5FBB-F6AA-A71E0DA64B45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43;p67">
            <a:extLst>
              <a:ext uri="{FF2B5EF4-FFF2-40B4-BE49-F238E27FC236}">
                <a16:creationId xmlns:a16="http://schemas.microsoft.com/office/drawing/2014/main" id="{BC4FE49B-8E19-07E5-4D91-B1117FA851F6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Google Shape;1740;p67">
            <a:extLst>
              <a:ext uri="{FF2B5EF4-FFF2-40B4-BE49-F238E27FC236}">
                <a16:creationId xmlns:a16="http://schemas.microsoft.com/office/drawing/2014/main" id="{84458222-B537-4250-5DFE-7AACDA6DF7EF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1793;p70">
            <a:extLst>
              <a:ext uri="{FF2B5EF4-FFF2-40B4-BE49-F238E27FC236}">
                <a16:creationId xmlns:a16="http://schemas.microsoft.com/office/drawing/2014/main" id="{00F10CD4-79F4-D095-E18A-3B9E5D740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10601326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 err="1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비금융</a:t>
            </a: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 데이터를 활용한 대안신용평가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72"/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1830" name="Google Shape;1830;p72"/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72"/>
          <p:cNvGrpSpPr/>
          <p:nvPr/>
        </p:nvGrpSpPr>
        <p:grpSpPr>
          <a:xfrm>
            <a:off x="342899" y="1575790"/>
            <a:ext cx="5609081" cy="2533223"/>
            <a:chOff x="342899" y="1988800"/>
            <a:chExt cx="5609081" cy="2533223"/>
          </a:xfrm>
        </p:grpSpPr>
        <p:sp>
          <p:nvSpPr>
            <p:cNvPr id="1835" name="Google Shape;1835;p72"/>
            <p:cNvSpPr/>
            <p:nvPr/>
          </p:nvSpPr>
          <p:spPr>
            <a:xfrm>
              <a:off x="343604" y="3533648"/>
              <a:ext cx="5608376" cy="988375"/>
            </a:xfrm>
            <a:prstGeom prst="roundRect">
              <a:avLst>
                <a:gd name="adj" fmla="val 0"/>
              </a:avLst>
            </a:prstGeom>
            <a:solidFill>
              <a:srgbClr val="B5B5B5">
                <a:alpha val="40000"/>
              </a:srgbClr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285750" indent="-285750">
                <a:lnSpc>
                  <a:spcPct val="130000"/>
                </a:lnSpc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결제</a:t>
              </a:r>
              <a:r>
                <a:rPr lang="en-US" altLang="ko-KR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,</a:t>
              </a: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 쇼핑 등 </a:t>
              </a:r>
              <a:r>
                <a:rPr lang="ko-KR" altLang="en-US" sz="1400" dirty="0" err="1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비금융</a:t>
              </a: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 데이터를 활용해 자체적으로 신용 평가 모델 개발</a:t>
              </a:r>
              <a:endParaRPr lang="en-US" altLang="ko-KR" sz="1400" dirty="0">
                <a:solidFill>
                  <a:srgbClr val="121212"/>
                </a:solidFill>
                <a:latin typeface="하나2.0 L" panose="020B0203000000000000" pitchFamily="50" charset="-127"/>
                <a:ea typeface="하나2.0 L" panose="020B0203000000000000" pitchFamily="50" charset="-127"/>
              </a:endParaRPr>
            </a:p>
            <a:p>
              <a:pPr marL="285750" indent="-285750">
                <a:lnSpc>
                  <a:spcPct val="130000"/>
                </a:lnSpc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lang="ko-KR" altLang="en-US" sz="1400" dirty="0" err="1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선구매</a:t>
              </a:r>
              <a:r>
                <a:rPr lang="en-US" altLang="ko-KR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·</a:t>
              </a:r>
              <a:r>
                <a:rPr lang="ko-KR" altLang="en-US" sz="1400" dirty="0" err="1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후결제</a:t>
              </a:r>
              <a:r>
                <a:rPr lang="en-US" altLang="ko-KR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(BNPL : Buy Now Pay Later) </a:t>
              </a:r>
              <a:r>
                <a:rPr lang="ko-KR" altLang="en-US" sz="1400" dirty="0">
                  <a:solidFill>
                    <a:srgbClr val="121212"/>
                  </a:solidFill>
                  <a:latin typeface="하나2.0 L" panose="020B0203000000000000" pitchFamily="50" charset="-127"/>
                  <a:ea typeface="하나2.0 L" panose="020B0203000000000000" pitchFamily="50" charset="-127"/>
                </a:rPr>
                <a:t>서비스를 내세워 대학생과 사회 초년생 등 미래 잠재 고객을 공략</a:t>
              </a:r>
              <a:endParaRPr sz="1400" dirty="0">
                <a:solidFill>
                  <a:srgbClr val="121212"/>
                </a:solidFill>
                <a:latin typeface="하나2.0 L" panose="020B0203000000000000" pitchFamily="50" charset="-127"/>
                <a:ea typeface="하나2.0 L" panose="020B0203000000000000" pitchFamily="50" charset="-127"/>
              </a:endParaRPr>
            </a:p>
          </p:txBody>
        </p:sp>
        <p:sp>
          <p:nvSpPr>
            <p:cNvPr id="1836" name="Google Shape;1836;p72"/>
            <p:cNvSpPr/>
            <p:nvPr/>
          </p:nvSpPr>
          <p:spPr>
            <a:xfrm>
              <a:off x="342899" y="3029648"/>
              <a:ext cx="5609081" cy="504000"/>
            </a:xfrm>
            <a:prstGeom prst="roundRect">
              <a:avLst>
                <a:gd name="adj" fmla="val 0"/>
              </a:avLst>
            </a:prstGeom>
            <a:solidFill>
              <a:srgbClr val="008485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C. </a:t>
              </a:r>
              <a:r>
                <a:rPr lang="ko-KR" altLang="en-US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빅테크</a:t>
              </a:r>
              <a:r>
                <a:rPr lang="en-US" altLang="ko-KR" dirty="0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dirty="0" err="1">
                  <a:solidFill>
                    <a:schemeClr val="lt1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핀테크</a:t>
              </a:r>
              <a:endParaRPr dirty="0">
                <a:solidFill>
                  <a:schemeClr val="lt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837" name="Google Shape;1837;p72"/>
            <p:cNvSpPr/>
            <p:nvPr/>
          </p:nvSpPr>
          <p:spPr>
            <a:xfrm>
              <a:off x="342899" y="1988800"/>
              <a:ext cx="5609081" cy="358774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marR="0" lvl="1" inden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A. </a:t>
              </a:r>
              <a:r>
                <a:rPr lang="ko-KR" altLang="en-US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대안신용평가사</a:t>
              </a:r>
              <a:endPara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  <p:sp>
          <p:nvSpPr>
            <p:cNvPr id="1838" name="Google Shape;1838;p72"/>
            <p:cNvSpPr/>
            <p:nvPr/>
          </p:nvSpPr>
          <p:spPr>
            <a:xfrm>
              <a:off x="342899" y="2493001"/>
              <a:ext cx="5609081" cy="358774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277194" lvl="1">
                <a:lnSpc>
                  <a:spcPct val="90000"/>
                </a:lnSpc>
              </a:pPr>
              <a:r>
                <a:rPr lang="en-US" altLang="ko-KR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B. </a:t>
              </a:r>
              <a:r>
                <a:rPr lang="ko-KR" altLang="en-US" dirty="0">
                  <a:solidFill>
                    <a:srgbClr val="B5B5B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  <a:cs typeface="Arial"/>
                  <a:sym typeface="Arial"/>
                </a:rPr>
                <a:t>주요 시중은행 및 카드사</a:t>
              </a:r>
              <a:endParaRPr lang="ko-KR" altLang="en-US" dirty="0">
                <a:solidFill>
                  <a:srgbClr val="B5B5B5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5B55885-A35E-6AB9-74A2-C5EE67B8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20" y="1467483"/>
            <a:ext cx="2168527" cy="26644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살된 인터넷은행, 시장에 '안착'…포용금융으로 저변 확대 꾀한다 - 이투데이">
            <a:extLst>
              <a:ext uri="{FF2B5EF4-FFF2-40B4-BE49-F238E27FC236}">
                <a16:creationId xmlns:a16="http://schemas.microsoft.com/office/drawing/2014/main" id="{7561FB23-0749-0CF5-BA2C-D360C8D5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67" y="4440907"/>
            <a:ext cx="4147299" cy="19837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740;p67">
            <a:extLst>
              <a:ext uri="{FF2B5EF4-FFF2-40B4-BE49-F238E27FC236}">
                <a16:creationId xmlns:a16="http://schemas.microsoft.com/office/drawing/2014/main" id="{1866296F-8460-CD77-D247-BEF2B1FF1A69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741;p67">
            <a:extLst>
              <a:ext uri="{FF2B5EF4-FFF2-40B4-BE49-F238E27FC236}">
                <a16:creationId xmlns:a16="http://schemas.microsoft.com/office/drawing/2014/main" id="{EAC9BCA9-3804-C3FF-9369-5098D6686566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742;p67">
            <a:extLst>
              <a:ext uri="{FF2B5EF4-FFF2-40B4-BE49-F238E27FC236}">
                <a16:creationId xmlns:a16="http://schemas.microsoft.com/office/drawing/2014/main" id="{D3273E7E-7A94-DB07-F3E7-DD81BC7D8258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743;p67">
            <a:extLst>
              <a:ext uri="{FF2B5EF4-FFF2-40B4-BE49-F238E27FC236}">
                <a16:creationId xmlns:a16="http://schemas.microsoft.com/office/drawing/2014/main" id="{1C49421C-B701-DF50-0394-A7301A96A778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Google Shape;1740;p67">
            <a:extLst>
              <a:ext uri="{FF2B5EF4-FFF2-40B4-BE49-F238E27FC236}">
                <a16:creationId xmlns:a16="http://schemas.microsoft.com/office/drawing/2014/main" id="{7E2CD2D0-E53F-C7EC-0828-34D94B30DFA9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1" name="Google Shape;1793;p70">
            <a:extLst>
              <a:ext uri="{FF2B5EF4-FFF2-40B4-BE49-F238E27FC236}">
                <a16:creationId xmlns:a16="http://schemas.microsoft.com/office/drawing/2014/main" id="{A511D3B9-1C63-CD95-CC89-20149C800328}"/>
              </a:ext>
            </a:extLst>
          </p:cNvPr>
          <p:cNvSpPr txBox="1">
            <a:spLocks/>
          </p:cNvSpPr>
          <p:nvPr/>
        </p:nvSpPr>
        <p:spPr>
          <a:xfrm>
            <a:off x="495299" y="433301"/>
            <a:ext cx="10601326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marR="0" lvl="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3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ko-KR" altLang="en-US" sz="240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비금융 데이터를 활용한 대안신용평가</a:t>
            </a:r>
            <a:endParaRPr lang="ko-KR" altLang="en-US"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B1480D-B61A-4015-9815-08D3BF16991D}"/>
              </a:ext>
            </a:extLst>
          </p:cNvPr>
          <p:cNvCxnSpPr/>
          <p:nvPr/>
        </p:nvCxnSpPr>
        <p:spPr>
          <a:xfrm flipV="1">
            <a:off x="9372458" y="2654099"/>
            <a:ext cx="0" cy="444473"/>
          </a:xfrm>
          <a:prstGeom prst="line">
            <a:avLst/>
          </a:prstGeom>
          <a:ln w="19050">
            <a:solidFill>
              <a:srgbClr val="F3930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96FEFD7-6FF9-422F-6AB0-10A5EDD228A1}"/>
              </a:ext>
            </a:extLst>
          </p:cNvPr>
          <p:cNvSpPr/>
          <p:nvPr/>
        </p:nvSpPr>
        <p:spPr>
          <a:xfrm>
            <a:off x="3663950" y="508000"/>
            <a:ext cx="4921250" cy="764972"/>
          </a:xfrm>
          <a:prstGeom prst="roundRect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C71E9-E5AD-4286-854F-8FDFFFBD1198}"/>
              </a:ext>
            </a:extLst>
          </p:cNvPr>
          <p:cNvSpPr txBox="1"/>
          <p:nvPr/>
        </p:nvSpPr>
        <p:spPr>
          <a:xfrm>
            <a:off x="32280" y="1733403"/>
            <a:ext cx="5219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직접 데이터를 분석해 고객 프로파일링 진행하고</a:t>
            </a:r>
            <a:r>
              <a:rPr lang="en-US" altLang="ko-KR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이론으로 배웠던 모델을 직접 구현해보는 경험을 통해</a:t>
            </a:r>
            <a:endParaRPr lang="en-US" altLang="ko-KR" sz="16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하나2.0 L" panose="020B0203000000000000" pitchFamily="50" charset="-127"/>
              <a:ea typeface="하나2.0 L" panose="020B0203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rPr>
              <a:t>실무적 역량을 키울 수 있는 좋은 기회였다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하나2.0 L" panose="020B0203000000000000" pitchFamily="50" charset="-127"/>
              <a:ea typeface="하나2.0 L" panose="020B02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ED3C9-9AB7-42D9-AB2E-377846679073}"/>
              </a:ext>
            </a:extLst>
          </p:cNvPr>
          <p:cNvSpPr txBox="1"/>
          <p:nvPr/>
        </p:nvSpPr>
        <p:spPr>
          <a:xfrm>
            <a:off x="2854325" y="5305350"/>
            <a:ext cx="6939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defRPr>
            </a:lvl1pPr>
          </a:lstStyle>
          <a:p>
            <a:r>
              <a:rPr lang="ko-KR" altLang="en-US" dirty="0"/>
              <a:t>주제를 고도화 시킴에 따라 다양한 실무적 스킬과 지식이 필요함을 느꼈고</a:t>
            </a:r>
            <a:r>
              <a:rPr lang="en-US" altLang="ko-KR" dirty="0"/>
              <a:t>,</a:t>
            </a:r>
            <a:r>
              <a:rPr lang="ko-KR" altLang="en-US" dirty="0"/>
              <a:t> 새로운 라이브러리를 스터디하고 바로 적용하여 목표한 바까지 </a:t>
            </a:r>
            <a:endParaRPr lang="en-US" altLang="ko-KR" dirty="0"/>
          </a:p>
          <a:p>
            <a:r>
              <a:rPr lang="ko-KR" altLang="en-US" dirty="0"/>
              <a:t>완성해 낸 성과가 매우 값지다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CC230-EED3-404C-BBB1-AC851D605FE6}"/>
              </a:ext>
            </a:extLst>
          </p:cNvPr>
          <p:cNvSpPr txBox="1"/>
          <p:nvPr/>
        </p:nvSpPr>
        <p:spPr>
          <a:xfrm>
            <a:off x="6713924" y="1552650"/>
            <a:ext cx="5445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하나2.0 L" panose="020B0203000000000000" pitchFamily="50" charset="-127"/>
                <a:ea typeface="하나2.0 L" panose="020B0203000000000000" pitchFamily="50" charset="-127"/>
              </a:defRPr>
            </a:lvl1pPr>
          </a:lstStyle>
          <a:p>
            <a:r>
              <a:rPr lang="ko-KR" altLang="en-US" dirty="0"/>
              <a:t>해당 프로젝트를 구상 및 구체화 시킬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실제 시장에서도 응용 가능성을 고려하여 개발한 만큼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금융 산업을 비롯한 다양한 산업에서 유용하게 사용되는</a:t>
            </a:r>
            <a:endParaRPr lang="en-US" altLang="ko-KR" dirty="0"/>
          </a:p>
          <a:p>
            <a:r>
              <a:rPr lang="ko-KR" altLang="en-US" dirty="0"/>
              <a:t> 첫 걸음이 되면 좋을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8F018-854E-4B56-A41C-633E2A8608B0}"/>
              </a:ext>
            </a:extLst>
          </p:cNvPr>
          <p:cNvSpPr/>
          <p:nvPr/>
        </p:nvSpPr>
        <p:spPr>
          <a:xfrm>
            <a:off x="0" y="3047993"/>
            <a:ext cx="12192000" cy="1473200"/>
          </a:xfrm>
          <a:prstGeom prst="rect">
            <a:avLst/>
          </a:prstGeom>
          <a:gradFill flip="none" rotWithShape="1">
            <a:gsLst>
              <a:gs pos="0">
                <a:srgbClr val="008485"/>
              </a:gs>
              <a:gs pos="12000">
                <a:srgbClr val="4E8E74"/>
              </a:gs>
              <a:gs pos="24000">
                <a:srgbClr val="AD9A5F"/>
              </a:gs>
              <a:gs pos="84500">
                <a:srgbClr val="E90061">
                  <a:alpha val="40000"/>
                </a:srgbClr>
              </a:gs>
              <a:gs pos="68000">
                <a:srgbClr val="B5B5B5">
                  <a:alpha val="60000"/>
                </a:srgbClr>
              </a:gs>
              <a:gs pos="53000">
                <a:srgbClr val="B5B5B5"/>
              </a:gs>
              <a:gs pos="36000">
                <a:srgbClr val="AD9A5F">
                  <a:alpha val="87000"/>
                </a:srgbClr>
              </a:gs>
              <a:gs pos="100000">
                <a:srgbClr val="E900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83FE1-4D2B-4249-AFF4-D3B3F54AFB00}"/>
              </a:ext>
            </a:extLst>
          </p:cNvPr>
          <p:cNvSpPr/>
          <p:nvPr/>
        </p:nvSpPr>
        <p:spPr>
          <a:xfrm>
            <a:off x="0" y="3047993"/>
            <a:ext cx="4064000" cy="1473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39E147-95CB-4BA6-AC26-8436E7D8D8D0}"/>
              </a:ext>
            </a:extLst>
          </p:cNvPr>
          <p:cNvSpPr/>
          <p:nvPr/>
        </p:nvSpPr>
        <p:spPr>
          <a:xfrm>
            <a:off x="4064000" y="3047993"/>
            <a:ext cx="4064000" cy="1473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F43153-BBED-413E-9822-AFB123E2EE27}"/>
              </a:ext>
            </a:extLst>
          </p:cNvPr>
          <p:cNvSpPr/>
          <p:nvPr/>
        </p:nvSpPr>
        <p:spPr>
          <a:xfrm>
            <a:off x="8128000" y="3047993"/>
            <a:ext cx="4064000" cy="1473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E205C2-C89F-40C0-9FF9-1F6CF987EC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6450" y="3365493"/>
            <a:ext cx="1507289" cy="838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558FDE-9ED4-4B7D-AA75-A685BCFE3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8414" y="3478819"/>
            <a:ext cx="1011238" cy="6115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476D3D-FBAD-4DBA-85C3-DAE2BFB09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6212" y="3406986"/>
            <a:ext cx="755213" cy="75521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44A16C8-9482-4448-A319-E740F87F0C28}"/>
              </a:ext>
            </a:extLst>
          </p:cNvPr>
          <p:cNvSpPr/>
          <p:nvPr/>
        </p:nvSpPr>
        <p:spPr>
          <a:xfrm>
            <a:off x="1800655" y="2989243"/>
            <a:ext cx="178430" cy="178430"/>
          </a:xfrm>
          <a:prstGeom prst="ellipse">
            <a:avLst/>
          </a:prstGeom>
          <a:solidFill>
            <a:srgbClr val="008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A416CD-4464-411B-8A73-C994B37021BB}"/>
              </a:ext>
            </a:extLst>
          </p:cNvPr>
          <p:cNvSpPr/>
          <p:nvPr/>
        </p:nvSpPr>
        <p:spPr>
          <a:xfrm>
            <a:off x="5968685" y="4431978"/>
            <a:ext cx="178430" cy="178430"/>
          </a:xfrm>
          <a:prstGeom prst="ellipse">
            <a:avLst/>
          </a:prstGeom>
          <a:solidFill>
            <a:srgbClr val="B5B5B5"/>
          </a:solidFill>
          <a:ln>
            <a:solidFill>
              <a:srgbClr val="B5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F8C518-8602-4F34-93FB-AC4A68FBEFFE}"/>
              </a:ext>
            </a:extLst>
          </p:cNvPr>
          <p:cNvSpPr/>
          <p:nvPr/>
        </p:nvSpPr>
        <p:spPr>
          <a:xfrm>
            <a:off x="9283243" y="2992637"/>
            <a:ext cx="178430" cy="178430"/>
          </a:xfrm>
          <a:prstGeom prst="ellipse">
            <a:avLst/>
          </a:prstGeom>
          <a:solidFill>
            <a:srgbClr val="E90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E36DFA-8B72-4C8B-8984-4B68B176B85D}"/>
              </a:ext>
            </a:extLst>
          </p:cNvPr>
          <p:cNvCxnSpPr>
            <a:cxnSpLocks/>
          </p:cNvCxnSpPr>
          <p:nvPr/>
        </p:nvCxnSpPr>
        <p:spPr>
          <a:xfrm flipV="1">
            <a:off x="1889870" y="2654099"/>
            <a:ext cx="0" cy="367333"/>
          </a:xfrm>
          <a:prstGeom prst="line">
            <a:avLst/>
          </a:prstGeom>
          <a:ln w="19050">
            <a:solidFill>
              <a:srgbClr val="00848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9E351C6-9166-403B-B9AA-05DD6D17D6E7}"/>
              </a:ext>
            </a:extLst>
          </p:cNvPr>
          <p:cNvCxnSpPr>
            <a:cxnSpLocks/>
          </p:cNvCxnSpPr>
          <p:nvPr/>
        </p:nvCxnSpPr>
        <p:spPr>
          <a:xfrm>
            <a:off x="6057900" y="4629143"/>
            <a:ext cx="0" cy="444473"/>
          </a:xfrm>
          <a:prstGeom prst="line">
            <a:avLst/>
          </a:prstGeom>
          <a:ln w="19050">
            <a:solidFill>
              <a:srgbClr val="B5B5B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36A1CB-E9C0-42B8-A3B1-1E906EA0BDD7}"/>
              </a:ext>
            </a:extLst>
          </p:cNvPr>
          <p:cNvSpPr txBox="1"/>
          <p:nvPr/>
        </p:nvSpPr>
        <p:spPr>
          <a:xfrm>
            <a:off x="733425" y="3622668"/>
            <a:ext cx="161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Reflection</a:t>
            </a:r>
            <a:r>
              <a:rPr lang="ko-KR" altLang="en-US" sz="16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 </a:t>
            </a:r>
            <a:r>
              <a:rPr lang="en-US" altLang="ko-KR" sz="16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3A8D53-B3EC-4A23-A3DB-367122938D4D}"/>
              </a:ext>
            </a:extLst>
          </p:cNvPr>
          <p:cNvSpPr txBox="1"/>
          <p:nvPr/>
        </p:nvSpPr>
        <p:spPr>
          <a:xfrm>
            <a:off x="4809289" y="3622668"/>
            <a:ext cx="161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Reflection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371A30-4752-4AFE-AE29-ACB4C688E6BB}"/>
              </a:ext>
            </a:extLst>
          </p:cNvPr>
          <p:cNvSpPr txBox="1"/>
          <p:nvPr/>
        </p:nvSpPr>
        <p:spPr>
          <a:xfrm>
            <a:off x="8984476" y="3622668"/>
            <a:ext cx="161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Reflection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</a:rPr>
              <a:t>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B48A0D-96EE-40B6-8CDB-AF50CAA4E767}"/>
              </a:ext>
            </a:extLst>
          </p:cNvPr>
          <p:cNvSpPr/>
          <p:nvPr/>
        </p:nvSpPr>
        <p:spPr>
          <a:xfrm>
            <a:off x="3924300" y="3388234"/>
            <a:ext cx="357939" cy="8382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4D4B822-EF68-4077-BBB8-4E1A9455A554}"/>
              </a:ext>
            </a:extLst>
          </p:cNvPr>
          <p:cNvSpPr/>
          <p:nvPr/>
        </p:nvSpPr>
        <p:spPr>
          <a:xfrm>
            <a:off x="7999830" y="3388234"/>
            <a:ext cx="357939" cy="8382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sp>
        <p:nvSpPr>
          <p:cNvPr id="2" name="Google Shape;190;p4">
            <a:extLst>
              <a:ext uri="{FF2B5EF4-FFF2-40B4-BE49-F238E27FC236}">
                <a16:creationId xmlns:a16="http://schemas.microsoft.com/office/drawing/2014/main" id="{DDA88C2A-0059-A86C-04AA-8F5A50AA8D93}"/>
              </a:ext>
            </a:extLst>
          </p:cNvPr>
          <p:cNvSpPr txBox="1">
            <a:spLocks/>
          </p:cNvSpPr>
          <p:nvPr/>
        </p:nvSpPr>
        <p:spPr>
          <a:xfrm>
            <a:off x="2067290" y="569007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자체 평가 의견 및 </a:t>
            </a:r>
            <a:r>
              <a:rPr lang="ko-KR" altLang="en-US" sz="2400" dirty="0" err="1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하나2.0 B" panose="020B0303000000000000" pitchFamily="50" charset="-127"/>
              <a:ea typeface="하나2.0 B" panose="020B0303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E9679A-153E-FE0A-1775-458071B8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7FD9-D1BF-4102-9333-B90F1D735426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7" name="Google Shape;1829;p72">
            <a:extLst>
              <a:ext uri="{FF2B5EF4-FFF2-40B4-BE49-F238E27FC236}">
                <a16:creationId xmlns:a16="http://schemas.microsoft.com/office/drawing/2014/main" id="{30EC74FB-8EE4-5065-71F5-2CCFD9D60495}"/>
              </a:ext>
            </a:extLst>
          </p:cNvPr>
          <p:cNvGrpSpPr/>
          <p:nvPr/>
        </p:nvGrpSpPr>
        <p:grpSpPr>
          <a:xfrm>
            <a:off x="9840520" y="44530"/>
            <a:ext cx="2304320" cy="252246"/>
            <a:chOff x="9065096" y="675984"/>
            <a:chExt cx="2808292" cy="317709"/>
          </a:xfrm>
        </p:grpSpPr>
        <p:sp>
          <p:nvSpPr>
            <p:cNvPr id="8" name="Google Shape;1830;p72">
              <a:extLst>
                <a:ext uri="{FF2B5EF4-FFF2-40B4-BE49-F238E27FC236}">
                  <a16:creationId xmlns:a16="http://schemas.microsoft.com/office/drawing/2014/main" id="{44E3EDB5-21F2-1750-C1BC-0D917326971E}"/>
                </a:ext>
              </a:extLst>
            </p:cNvPr>
            <p:cNvSpPr/>
            <p:nvPr/>
          </p:nvSpPr>
          <p:spPr>
            <a:xfrm>
              <a:off x="9065096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31;p72">
              <a:extLst>
                <a:ext uri="{FF2B5EF4-FFF2-40B4-BE49-F238E27FC236}">
                  <a16:creationId xmlns:a16="http://schemas.microsoft.com/office/drawing/2014/main" id="{F4689409-16C6-40C0-69DF-57BC2E3CA09C}"/>
                </a:ext>
              </a:extLst>
            </p:cNvPr>
            <p:cNvSpPr/>
            <p:nvPr/>
          </p:nvSpPr>
          <p:spPr>
            <a:xfrm>
              <a:off x="9772852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32;p72">
              <a:extLst>
                <a:ext uri="{FF2B5EF4-FFF2-40B4-BE49-F238E27FC236}">
                  <a16:creationId xmlns:a16="http://schemas.microsoft.com/office/drawing/2014/main" id="{300E9E42-7B36-EB73-BEC1-2BE314D2AC83}"/>
                </a:ext>
              </a:extLst>
            </p:cNvPr>
            <p:cNvSpPr/>
            <p:nvPr/>
          </p:nvSpPr>
          <p:spPr>
            <a:xfrm>
              <a:off x="10472507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33;p72">
              <a:extLst>
                <a:ext uri="{FF2B5EF4-FFF2-40B4-BE49-F238E27FC236}">
                  <a16:creationId xmlns:a16="http://schemas.microsoft.com/office/drawing/2014/main" id="{EFC35A10-2734-9725-5898-A8A7E666E128}"/>
                </a:ext>
              </a:extLst>
            </p:cNvPr>
            <p:cNvSpPr/>
            <p:nvPr/>
          </p:nvSpPr>
          <p:spPr>
            <a:xfrm>
              <a:off x="11169795" y="675984"/>
              <a:ext cx="703593" cy="317709"/>
            </a:xfrm>
            <a:prstGeom prst="homePlate">
              <a:avLst>
                <a:gd name="adj" fmla="val 32902"/>
              </a:avLst>
            </a:prstGeom>
            <a:solidFill>
              <a:srgbClr val="C5C2C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Touchpoint</a:t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740;p67">
            <a:extLst>
              <a:ext uri="{FF2B5EF4-FFF2-40B4-BE49-F238E27FC236}">
                <a16:creationId xmlns:a16="http://schemas.microsoft.com/office/drawing/2014/main" id="{717C7678-D055-0156-0C8B-EEE1B93CB8BE}"/>
              </a:ext>
            </a:extLst>
          </p:cNvPr>
          <p:cNvSpPr/>
          <p:nvPr/>
        </p:nvSpPr>
        <p:spPr>
          <a:xfrm>
            <a:off x="9840520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팀 구성 </a:t>
            </a:r>
            <a:endParaRPr lang="en-US" altLang="ko-KR"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및</a:t>
            </a:r>
            <a:r>
              <a:rPr lang="en-US" altLang="ko-KR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역할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4" name="Google Shape;1741;p67">
            <a:extLst>
              <a:ext uri="{FF2B5EF4-FFF2-40B4-BE49-F238E27FC236}">
                <a16:creationId xmlns:a16="http://schemas.microsoft.com/office/drawing/2014/main" id="{D6D86F76-E42B-5570-2D2B-5216671C892E}"/>
              </a:ext>
            </a:extLst>
          </p:cNvPr>
          <p:cNvSpPr/>
          <p:nvPr/>
        </p:nvSpPr>
        <p:spPr>
          <a:xfrm>
            <a:off x="1042126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절차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9" name="Google Shape;1742;p67">
            <a:extLst>
              <a:ext uri="{FF2B5EF4-FFF2-40B4-BE49-F238E27FC236}">
                <a16:creationId xmlns:a16="http://schemas.microsoft.com/office/drawing/2014/main" id="{9559DC83-A591-1172-540D-43BF65127104}"/>
              </a:ext>
            </a:extLst>
          </p:cNvPr>
          <p:cNvSpPr/>
          <p:nvPr/>
        </p:nvSpPr>
        <p:spPr>
          <a:xfrm>
            <a:off x="10995359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수행 결과</a:t>
            </a:r>
            <a:endParaRPr sz="8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20" name="Google Shape;1743;p67">
            <a:extLst>
              <a:ext uri="{FF2B5EF4-FFF2-40B4-BE49-F238E27FC236}">
                <a16:creationId xmlns:a16="http://schemas.microsoft.com/office/drawing/2014/main" id="{6EBAE7F2-E554-03D7-0D9A-48279829E89D}"/>
              </a:ext>
            </a:extLst>
          </p:cNvPr>
          <p:cNvSpPr/>
          <p:nvPr/>
        </p:nvSpPr>
        <p:spPr>
          <a:xfrm>
            <a:off x="11567513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00848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자체 </a:t>
            </a:r>
            <a:r>
              <a:rPr lang="ko-KR" altLang="en-US" sz="8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평가</a:t>
            </a: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endParaRPr lang="en-US" altLang="ko-KR" sz="7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의견</a:t>
            </a:r>
            <a:endParaRPr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1" name="Google Shape;1740;p67">
            <a:extLst>
              <a:ext uri="{FF2B5EF4-FFF2-40B4-BE49-F238E27FC236}">
                <a16:creationId xmlns:a16="http://schemas.microsoft.com/office/drawing/2014/main" id="{7F9B936D-AA13-83C3-53F4-99997E87663B}"/>
              </a:ext>
            </a:extLst>
          </p:cNvPr>
          <p:cNvSpPr/>
          <p:nvPr/>
        </p:nvSpPr>
        <p:spPr>
          <a:xfrm>
            <a:off x="9271597" y="44530"/>
            <a:ext cx="577327" cy="252246"/>
          </a:xfrm>
          <a:prstGeom prst="homePlate">
            <a:avLst>
              <a:gd name="adj" fmla="val 32902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개요</a:t>
            </a:r>
            <a:endParaRPr sz="700" b="0" i="0" u="none" strike="noStrike" cap="none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55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Appendix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59" name="Google Shape;235;p6">
            <a:extLst>
              <a:ext uri="{FF2B5EF4-FFF2-40B4-BE49-F238E27FC236}">
                <a16:creationId xmlns:a16="http://schemas.microsoft.com/office/drawing/2014/main" id="{CAC1867F-1B9C-D315-314F-B5134DC630D5}"/>
              </a:ext>
            </a:extLst>
          </p:cNvPr>
          <p:cNvSpPr/>
          <p:nvPr/>
        </p:nvSpPr>
        <p:spPr>
          <a:xfrm>
            <a:off x="334963" y="1123950"/>
            <a:ext cx="10115063" cy="362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논문</a:t>
            </a:r>
            <a:endParaRPr lang="en-US" altLang="ko-KR" sz="1200" dirty="0">
              <a:solidFill>
                <a:srgbClr val="000000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  <a:p>
            <a:pPr algn="l"/>
            <a:r>
              <a:rPr lang="en-US" altLang="ko-KR" sz="1200" b="0" i="0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Smith, M. M., &amp; Henderson, C. (2018). Beyond thin credit files.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Social Science Quarterly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99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(1), 24-42.</a:t>
            </a:r>
          </a:p>
          <a:p>
            <a:pPr algn="l"/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Gyourko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J., Lee, D., &amp; Tracy, J. (2015).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First-time homebuyers: The role of thin credit files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. Working Paper. San Francisco: Federal Reserve Bank of San Francisco.</a:t>
            </a:r>
          </a:p>
          <a:p>
            <a:pPr algn="l"/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Muñoz-</a:t>
            </a:r>
            <a:r>
              <a:rPr lang="en-US" altLang="ko-KR" sz="1200" b="0" i="0" dirty="0" err="1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Cancino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R., Bravo, C., Ríos, S., &amp; </a:t>
            </a:r>
            <a:r>
              <a:rPr lang="en-US" altLang="ko-KR" sz="1200" b="0" i="0" dirty="0" err="1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Graña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M. (2023). On the combination of graph data for assessing thin-file borrowers’ creditworthiness. </a:t>
            </a:r>
            <a:r>
              <a:rPr lang="en-US" altLang="ko-KR" sz="1200" b="0" i="1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Expert Systems with Applications,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 </a:t>
            </a:r>
            <a:r>
              <a:rPr lang="en-US" altLang="ko-KR" sz="1200" b="0" i="1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213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118809.</a:t>
            </a: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최성민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. (2020). </a:t>
            </a:r>
            <a:r>
              <a:rPr lang="ko-KR" altLang="en-US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개인 신용평가모형과 설명력 이슈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. </a:t>
            </a:r>
            <a:r>
              <a:rPr lang="ko-KR" altLang="en-US" sz="1200" b="0" i="1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한국경영정보학회 정기 학술대회</a:t>
            </a:r>
            <a:r>
              <a:rPr lang="en-US" altLang="ko-KR" sz="1200" b="0" i="1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 </a:t>
            </a:r>
            <a:r>
              <a:rPr lang="en-US" altLang="ko-KR" sz="1200" b="0" i="0" dirty="0">
                <a:solidFill>
                  <a:srgbClr val="3A3A3A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217-221.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Link </a:t>
            </a:r>
            <a:endParaRPr lang="en-US" altLang="ko-KR" sz="1200" b="1" dirty="0">
              <a:solidFill>
                <a:srgbClr val="000000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err="1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</a:rPr>
              <a:t>ForbesAmericanExpress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</a:rPr>
              <a:t>(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https://www.americanexpress.com/en-us/credit-cards/credit-intel/credit-tradelines/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https://m.khan.co.kr/economy/economy-general/article/202109271128001#c2b</a:t>
            </a:r>
            <a:endParaRPr lang="en-US" altLang="ko-KR" sz="1200" dirty="0">
              <a:solidFill>
                <a:srgbClr val="222222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https://papers.ssrn.com/sol3/papers.cfm?abstract_id=1160283</a:t>
            </a:r>
            <a:endParaRPr lang="en-US" altLang="ko-KR" sz="1200" dirty="0">
              <a:solidFill>
                <a:srgbClr val="222222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sym typeface="Arial"/>
              </a:rPr>
              <a:t>Forbes(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https://www.forbes.com/sites/billhardekopf/2021/01/26/what-is-a-thin-credit-file/?sh=573dff122aaf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매일일보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https://www.m-i.kr/news/articleView.html?idxno=862794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미국 소비자 금융 보호국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(https://www.consumerfinance.gov/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매거진한경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https://magazine.hankyung.com/business/article/202112085306b</a:t>
            </a:r>
            <a:r>
              <a:rPr lang="en-US" altLang="ko-KR" sz="1200" dirty="0">
                <a:solidFill>
                  <a:srgbClr val="222222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endParaRPr lang="ko-KR" altLang="en-US" sz="12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83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/>
          <p:nvPr/>
        </p:nvSpPr>
        <p:spPr>
          <a:xfrm>
            <a:off x="4035303" y="5088921"/>
            <a:ext cx="2965358" cy="478248"/>
          </a:xfrm>
          <a:prstGeom prst="rect">
            <a:avLst/>
          </a:prstGeom>
          <a:solidFill>
            <a:srgbClr val="00848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334963" y="4561258"/>
            <a:ext cx="11449050" cy="8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머신러닝</a:t>
            </a:r>
            <a:r>
              <a:rPr lang="ko-KR" altLang="en-US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 모델을 통해 고객 신용 등급 평가의 </a:t>
            </a:r>
            <a:r>
              <a:rPr lang="ko-KR" altLang="en-US" sz="20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예측력</a:t>
            </a:r>
            <a:r>
              <a:rPr lang="ko-KR" altLang="en-US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과 </a:t>
            </a:r>
            <a:r>
              <a:rPr lang="ko-KR" altLang="en-US" sz="20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변별력</a:t>
            </a:r>
            <a:r>
              <a:rPr lang="ko-KR" altLang="en-US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을 높일 수 있는 </a:t>
            </a:r>
            <a:endParaRPr lang="en-US" altLang="ko-KR" sz="20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E9006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자동화</a:t>
            </a:r>
            <a:r>
              <a:rPr lang="ko-KR" altLang="en-US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된</a:t>
            </a:r>
            <a:r>
              <a:rPr lang="en-US" altLang="ko-KR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sz="28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신용 등급 예측 모델</a:t>
            </a:r>
            <a:r>
              <a:rPr lang="en-US" altLang="ko-KR" sz="2800" dirty="0">
                <a:solidFill>
                  <a:schemeClr val="lt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  <a:sym typeface="Arial"/>
              </a:rPr>
              <a:t>의 필요성이 대두됨</a:t>
            </a:r>
            <a:endParaRPr lang="ko-KR" altLang="en-US" sz="20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  <a:cs typeface="Arial"/>
            </a:endParaRPr>
          </a:p>
        </p:txBody>
      </p: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추진 배경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(1)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334963" y="1123950"/>
            <a:ext cx="11522075" cy="8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개인 신용 데이터를 이용해 신용점수 분류에 대한 수동 작업을 대체할 수 있는 자동 분류 모델 구현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4564740" y="2425463"/>
            <a:ext cx="3065566" cy="212005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2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1991430" y="2431393"/>
            <a:ext cx="1718567" cy="462847"/>
          </a:xfrm>
          <a:prstGeom prst="rect">
            <a:avLst/>
          </a:prstGeom>
          <a:solidFill>
            <a:srgbClr val="008485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CUSTOMER</a:t>
            </a:r>
            <a:endParaRPr sz="1600" dirty="0">
              <a:solidFill>
                <a:schemeClr val="bg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3709997" y="2431393"/>
            <a:ext cx="6706603" cy="46284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정확하고 공정한 신용평가 결과 및 개인별 리스크를 고려한 세분화된 평가 </a:t>
            </a:r>
          </a:p>
        </p:txBody>
      </p:sp>
      <p:sp>
        <p:nvSpPr>
          <p:cNvPr id="195" name="Google Shape;195;p4"/>
          <p:cNvSpPr/>
          <p:nvPr/>
        </p:nvSpPr>
        <p:spPr>
          <a:xfrm>
            <a:off x="1991430" y="3079483"/>
            <a:ext cx="1718567" cy="462847"/>
          </a:xfrm>
          <a:prstGeom prst="rect">
            <a:avLst/>
          </a:prstGeom>
          <a:solidFill>
            <a:srgbClr val="008485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MARKET</a:t>
            </a:r>
            <a:endParaRPr sz="1600" dirty="0">
              <a:solidFill>
                <a:schemeClr val="bg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3709997" y="3079483"/>
            <a:ext cx="6706603" cy="46284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</a:rPr>
              <a:t>다양한 위험 수준에 맞는 금융 상품 개발 및 제공</a:t>
            </a:r>
            <a:endParaRPr lang="en-US" altLang="ko-KR" sz="16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1991430" y="3727573"/>
            <a:ext cx="1718567" cy="462847"/>
          </a:xfrm>
          <a:prstGeom prst="rect">
            <a:avLst/>
          </a:prstGeom>
          <a:solidFill>
            <a:srgbClr val="008485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하나2.0 B" panose="020B0303000000000000" pitchFamily="50" charset="-127"/>
                <a:ea typeface="하나2.0 B" panose="020B0303000000000000" pitchFamily="50" charset="-127"/>
                <a:cs typeface="Arial"/>
                <a:sym typeface="Arial"/>
              </a:rPr>
              <a:t>COMPANY</a:t>
            </a:r>
            <a:endParaRPr sz="1600" dirty="0">
              <a:solidFill>
                <a:schemeClr val="bg1"/>
              </a:solidFill>
              <a:latin typeface="하나2.0 B" panose="020B0303000000000000" pitchFamily="50" charset="-127"/>
              <a:ea typeface="하나2.0 B" panose="020B0303000000000000" pitchFamily="50" charset="-127"/>
              <a:cs typeface="Arial"/>
              <a:sym typeface="Arial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3709997" y="3727573"/>
            <a:ext cx="6706603" cy="46284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정확한 신용평가를 통한 리스크 최소화 및 </a:t>
            </a:r>
            <a:r>
              <a:rPr lang="en-US" altLang="ko-KR" sz="16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ML</a:t>
            </a:r>
            <a:r>
              <a:rPr lang="ko-KR" altLang="en-US" sz="16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Arial"/>
                <a:sym typeface="Arial"/>
              </a:rPr>
              <a:t>을 활용한 신규 서비스 제공 기회</a:t>
            </a:r>
            <a:endParaRPr lang="ko-KR" altLang="en-US" sz="16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6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1" grpId="0"/>
      <p:bldP spid="19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실내, 그룹, 가장이(가) 표시된 사진&#10;&#10;자동 생성된 설명">
            <a:extLst>
              <a:ext uri="{FF2B5EF4-FFF2-40B4-BE49-F238E27FC236}">
                <a16:creationId xmlns:a16="http://schemas.microsoft.com/office/drawing/2014/main" id="{5578DBB9-BA04-D40F-9414-CD1A2CEED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1"/>
          <a:stretch/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205F5-1889-F307-9DF3-F3489C0116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4902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F392D-CD8D-A3C0-DD96-86B1498F213F}"/>
              </a:ext>
            </a:extLst>
          </p:cNvPr>
          <p:cNvSpPr txBox="1"/>
          <p:nvPr/>
        </p:nvSpPr>
        <p:spPr>
          <a:xfrm>
            <a:off x="3583070" y="3044280"/>
            <a:ext cx="502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  <a:endParaRPr lang="ko-KR" altLang="en-US" sz="44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29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>
            <a:spLocks noGrp="1"/>
          </p:cNvSpPr>
          <p:nvPr>
            <p:ph type="body" idx="1"/>
          </p:nvPr>
        </p:nvSpPr>
        <p:spPr>
          <a:xfrm>
            <a:off x="342899" y="280901"/>
            <a:ext cx="8057421" cy="725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/>
            <a:r>
              <a:rPr lang="ko-KR" altLang="en-US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프로젝트 추진 배경</a:t>
            </a:r>
            <a:r>
              <a:rPr lang="en-US" altLang="ko-KR" sz="2400" dirty="0">
                <a:solidFill>
                  <a:schemeClr val="tx1"/>
                </a:solidFill>
                <a:latin typeface="하나2.0 H" panose="020B0903000000000000" pitchFamily="50" charset="-127"/>
                <a:ea typeface="하나2.0 H" panose="020B0903000000000000" pitchFamily="50" charset="-127"/>
                <a:cs typeface="+mn-cs"/>
              </a:rPr>
              <a:t>(2)</a:t>
            </a:r>
            <a:endParaRPr sz="2400" dirty="0">
              <a:solidFill>
                <a:schemeClr val="tx1"/>
              </a:solidFill>
              <a:latin typeface="하나2.0 H" panose="020B0903000000000000" pitchFamily="50" charset="-127"/>
              <a:ea typeface="하나2.0 H" panose="020B0903000000000000" pitchFamily="50" charset="-127"/>
              <a:cs typeface="+mn-cs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334963" y="1123950"/>
            <a:ext cx="11522075" cy="8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Thin-filer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를 비롯한 </a:t>
            </a:r>
            <a:r>
              <a:rPr lang="ko-KR" altLang="en-US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중저신용자들은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실제 불량률에 비해 높은 이자로 대출을 받고 있음</a:t>
            </a:r>
            <a:endParaRPr lang="en-US" altLang="ko-KR" dirty="0">
              <a:solidFill>
                <a:srgbClr val="E90061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리스크 차별화에 한계가 있는 기존 신용평가모형의 정확도를 높이고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금융이력부족</a:t>
            </a:r>
            <a:r>
              <a:rPr lang="en-US" altLang="ko-KR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(Thin-filer) </a:t>
            </a:r>
            <a:r>
              <a:rPr lang="ko-KR" altLang="en-US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  <a:cs typeface="Arial"/>
                <a:sym typeface="Arial"/>
              </a:rPr>
              <a:t>고객을 변별할 필요성이 높아짐</a:t>
            </a:r>
            <a:endParaRPr lang="en-US" altLang="ko-KR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  <a:cs typeface="Arial"/>
              <a:sym typeface="Arial"/>
            </a:endParaRPr>
          </a:p>
        </p:txBody>
      </p:sp>
      <p:grpSp>
        <p:nvGrpSpPr>
          <p:cNvPr id="236" name="Google Shape;236;p6"/>
          <p:cNvGrpSpPr/>
          <p:nvPr/>
        </p:nvGrpSpPr>
        <p:grpSpPr>
          <a:xfrm>
            <a:off x="4307253" y="2549780"/>
            <a:ext cx="3577495" cy="360362"/>
            <a:chOff x="695325" y="2420938"/>
            <a:chExt cx="2874213" cy="360362"/>
          </a:xfrm>
        </p:grpSpPr>
        <p:sp>
          <p:nvSpPr>
            <p:cNvPr id="237" name="Google Shape;237;p6"/>
            <p:cNvSpPr/>
            <p:nvPr/>
          </p:nvSpPr>
          <p:spPr>
            <a:xfrm>
              <a:off x="695325" y="2420938"/>
              <a:ext cx="2874213" cy="34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신용등급별 평균 </a:t>
              </a:r>
              <a:r>
                <a:rPr lang="ko-KR" altLang="en-US" dirty="0">
                  <a:solidFill>
                    <a:srgbClr val="E9006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대출금리</a:t>
              </a:r>
              <a:r>
                <a:rPr lang="en-US" altLang="ko-KR" sz="1200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(%)</a:t>
              </a:r>
              <a:endParaRPr lang="ko-KR" altLang="en-US" dirty="0">
                <a:solidFill>
                  <a:schemeClr val="dk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</p:txBody>
        </p:sp>
        <p:cxnSp>
          <p:nvCxnSpPr>
            <p:cNvPr id="238" name="Google Shape;238;p6"/>
            <p:cNvCxnSpPr/>
            <p:nvPr/>
          </p:nvCxnSpPr>
          <p:spPr>
            <a:xfrm>
              <a:off x="695325" y="2781300"/>
              <a:ext cx="287421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9" name="Google Shape;239;p6"/>
          <p:cNvGrpSpPr/>
          <p:nvPr/>
        </p:nvGrpSpPr>
        <p:grpSpPr>
          <a:xfrm>
            <a:off x="8021481" y="2549780"/>
            <a:ext cx="3590366" cy="360362"/>
            <a:chOff x="695325" y="2420938"/>
            <a:chExt cx="2874213" cy="360362"/>
          </a:xfrm>
        </p:grpSpPr>
        <p:sp>
          <p:nvSpPr>
            <p:cNvPr id="240" name="Google Shape;240;p6"/>
            <p:cNvSpPr/>
            <p:nvPr/>
          </p:nvSpPr>
          <p:spPr>
            <a:xfrm>
              <a:off x="695325" y="2420938"/>
              <a:ext cx="2874213" cy="34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신용등급별 </a:t>
              </a:r>
              <a:r>
                <a:rPr lang="ko-KR" altLang="en-US" dirty="0">
                  <a:solidFill>
                    <a:srgbClr val="E9006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불량률</a:t>
              </a:r>
              <a:r>
                <a:rPr lang="en-US" altLang="ko-KR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(%)</a:t>
              </a:r>
              <a:endParaRPr lang="ko-KR" altLang="en-US" dirty="0">
                <a:solidFill>
                  <a:schemeClr val="dk1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</p:txBody>
        </p:sp>
        <p:cxnSp>
          <p:nvCxnSpPr>
            <p:cNvPr id="241" name="Google Shape;241;p6"/>
            <p:cNvCxnSpPr/>
            <p:nvPr/>
          </p:nvCxnSpPr>
          <p:spPr>
            <a:xfrm>
              <a:off x="695325" y="2781300"/>
              <a:ext cx="287421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2" name="Google Shape;242;p6"/>
          <p:cNvSpPr txBox="1"/>
          <p:nvPr/>
        </p:nvSpPr>
        <p:spPr>
          <a:xfrm>
            <a:off x="4300817" y="3048196"/>
            <a:ext cx="3590366" cy="9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>
              <a:defRPr lang="ko-KR"/>
            </a:defPPr>
            <a:lvl1pPr marL="252000" marR="0" lvl="0" indent="-252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>
                <a:latin typeface="하나2.0 R" panose="020B0303000000000000" pitchFamily="50" charset="-127"/>
                <a:ea typeface="하나2.0 R" panose="020B0303000000000000" pitchFamily="50" charset="-127"/>
              </a:defRPr>
            </a:lvl1pPr>
          </a:lstStyle>
          <a:p>
            <a:r>
              <a:rPr lang="ko-KR" altLang="en-US" dirty="0">
                <a:sym typeface="Arial"/>
              </a:rPr>
              <a:t>신용등급별 평균 대출금리는 비교적 선형관계를 보여줌</a:t>
            </a:r>
            <a:endParaRPr lang="en-US" altLang="ko-KR" dirty="0">
              <a:sym typeface="Arial"/>
            </a:endParaRPr>
          </a:p>
          <a:p>
            <a:r>
              <a:rPr lang="ko-KR" altLang="en-US" dirty="0">
                <a:sym typeface="Arial"/>
              </a:rPr>
              <a:t>등급이 낮을수록 금리는 높게 책정됨</a:t>
            </a:r>
            <a:endParaRPr lang="en-US" altLang="ko-KR" dirty="0"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642290" y="6255805"/>
            <a:ext cx="7414529" cy="1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Source : </a:t>
            </a:r>
            <a:r>
              <a:rPr lang="ko-KR" altLang="en-US" sz="900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여은정 </a:t>
            </a:r>
            <a:r>
              <a:rPr lang="en-US" altLang="ko-KR" sz="900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et al. “</a:t>
            </a:r>
            <a:r>
              <a:rPr lang="ko-KR" altLang="en-US" sz="900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국내 중신용자 대출시장의 현황과 정책적 시사점</a:t>
            </a:r>
            <a:r>
              <a:rPr lang="en-US" altLang="ko-KR" sz="900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.” , KCB </a:t>
            </a:r>
            <a:r>
              <a:rPr lang="ko-KR" altLang="en-US" sz="900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샘플 데이터</a:t>
            </a:r>
            <a:endParaRPr sz="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8021481" y="3048196"/>
            <a:ext cx="3590366" cy="65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>
              <a:defRPr lang="ko-KR"/>
            </a:defPPr>
            <a:lvl1pPr marL="252000" marR="0" lvl="0" indent="-252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>
                <a:latin typeface="하나2.0 R" panose="020B0303000000000000" pitchFamily="50" charset="-127"/>
                <a:ea typeface="하나2.0 R" panose="020B0303000000000000" pitchFamily="50" charset="-127"/>
              </a:defRPr>
            </a:lvl1pPr>
          </a:lstStyle>
          <a:p>
            <a:r>
              <a:rPr lang="ko-KR" altLang="en-US" sz="1600" dirty="0"/>
              <a:t>중신용자 그룹 이후 급격하게 증가</a:t>
            </a:r>
            <a:endParaRPr lang="ko-KR" altLang="en-US" sz="1600" dirty="0">
              <a:sym typeface="Arial"/>
            </a:endParaRPr>
          </a:p>
          <a:p>
            <a:endParaRPr dirty="0">
              <a:sym typeface="Arial"/>
            </a:endParaRPr>
          </a:p>
        </p:txBody>
      </p:sp>
      <p:graphicFrame>
        <p:nvGraphicFramePr>
          <p:cNvPr id="28" name="Google Shape;2780;p105">
            <a:extLst>
              <a:ext uri="{FF2B5EF4-FFF2-40B4-BE49-F238E27FC236}">
                <a16:creationId xmlns:a16="http://schemas.microsoft.com/office/drawing/2014/main" id="{65C5AF48-E02D-C88B-A8D6-D50D52B5D6C5}"/>
              </a:ext>
            </a:extLst>
          </p:cNvPr>
          <p:cNvGraphicFramePr/>
          <p:nvPr/>
        </p:nvGraphicFramePr>
        <p:xfrm>
          <a:off x="4390957" y="3939977"/>
          <a:ext cx="3410086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Google Shape;2780;p105">
            <a:extLst>
              <a:ext uri="{FF2B5EF4-FFF2-40B4-BE49-F238E27FC236}">
                <a16:creationId xmlns:a16="http://schemas.microsoft.com/office/drawing/2014/main" id="{5A8F9E76-7282-8708-72BE-D576CA2AD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146368"/>
              </p:ext>
            </p:extLst>
          </p:nvPr>
        </p:nvGraphicFramePr>
        <p:xfrm>
          <a:off x="8111621" y="3939977"/>
          <a:ext cx="3410086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oogle Shape;236;p6">
            <a:extLst>
              <a:ext uri="{FF2B5EF4-FFF2-40B4-BE49-F238E27FC236}">
                <a16:creationId xmlns:a16="http://schemas.microsoft.com/office/drawing/2014/main" id="{718D3685-09B8-63E1-B92F-85031803CDA0}"/>
              </a:ext>
            </a:extLst>
          </p:cNvPr>
          <p:cNvGrpSpPr/>
          <p:nvPr/>
        </p:nvGrpSpPr>
        <p:grpSpPr>
          <a:xfrm>
            <a:off x="629635" y="2536822"/>
            <a:ext cx="3577495" cy="360362"/>
            <a:chOff x="695325" y="2420938"/>
            <a:chExt cx="2874213" cy="360362"/>
          </a:xfrm>
        </p:grpSpPr>
        <p:sp>
          <p:nvSpPr>
            <p:cNvPr id="3" name="Google Shape;237;p6">
              <a:extLst>
                <a:ext uri="{FF2B5EF4-FFF2-40B4-BE49-F238E27FC236}">
                  <a16:creationId xmlns:a16="http://schemas.microsoft.com/office/drawing/2014/main" id="{9B7CF7E3-6E8B-75FE-3CD5-C678A5FB5159}"/>
                </a:ext>
              </a:extLst>
            </p:cNvPr>
            <p:cNvSpPr/>
            <p:nvPr/>
          </p:nvSpPr>
          <p:spPr>
            <a:xfrm>
              <a:off x="695325" y="2420938"/>
              <a:ext cx="2874213" cy="34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등급별 </a:t>
              </a:r>
              <a:r>
                <a:rPr lang="ko-KR" altLang="en-US" dirty="0" err="1">
                  <a:solidFill>
                    <a:srgbClr val="E9006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씬파일러</a:t>
              </a:r>
              <a:r>
                <a:rPr lang="en-US" altLang="ko-KR" dirty="0">
                  <a:solidFill>
                    <a:srgbClr val="E9006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(Thin-Filer) </a:t>
              </a:r>
              <a:r>
                <a:rPr lang="ko-KR" altLang="en-US" dirty="0">
                  <a:solidFill>
                    <a:schemeClr val="dk1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  <a:sym typeface="Arial"/>
                </a:rPr>
                <a:t>비중</a:t>
              </a:r>
              <a:endParaRPr lang="ko-KR" altLang="en-US" dirty="0">
                <a:latin typeface="하나2.0 M" panose="020B0603000000000000" pitchFamily="50" charset="-127"/>
                <a:ea typeface="하나2.0 M" panose="020B0603000000000000" pitchFamily="50" charset="-127"/>
              </a:endParaRPr>
            </a:p>
          </p:txBody>
        </p:sp>
        <p:cxnSp>
          <p:nvCxnSpPr>
            <p:cNvPr id="4" name="Google Shape;238;p6">
              <a:extLst>
                <a:ext uri="{FF2B5EF4-FFF2-40B4-BE49-F238E27FC236}">
                  <a16:creationId xmlns:a16="http://schemas.microsoft.com/office/drawing/2014/main" id="{D75482BF-F43C-13FA-B735-1220E9923E1D}"/>
                </a:ext>
              </a:extLst>
            </p:cNvPr>
            <p:cNvCxnSpPr/>
            <p:nvPr/>
          </p:nvCxnSpPr>
          <p:spPr>
            <a:xfrm>
              <a:off x="695325" y="2781300"/>
              <a:ext cx="287421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AB693BE-C8FC-BA27-7A7F-8760FA9868B9}"/>
              </a:ext>
            </a:extLst>
          </p:cNvPr>
          <p:cNvGrpSpPr/>
          <p:nvPr/>
        </p:nvGrpSpPr>
        <p:grpSpPr>
          <a:xfrm>
            <a:off x="831496" y="3053013"/>
            <a:ext cx="2912440" cy="2770696"/>
            <a:chOff x="-86568" y="1845501"/>
            <a:chExt cx="5064125" cy="3376084"/>
          </a:xfrm>
        </p:grpSpPr>
        <p:graphicFrame>
          <p:nvGraphicFramePr>
            <p:cNvPr id="7" name="Chart 4">
              <a:extLst>
                <a:ext uri="{FF2B5EF4-FFF2-40B4-BE49-F238E27FC236}">
                  <a16:creationId xmlns:a16="http://schemas.microsoft.com/office/drawing/2014/main" id="{C3C7B0EC-B08E-C033-C683-AC205234F3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5050093"/>
                </p:ext>
              </p:extLst>
            </p:nvPr>
          </p:nvGraphicFramePr>
          <p:xfrm>
            <a:off x="-86568" y="1845501"/>
            <a:ext cx="5064125" cy="3376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E99852C-CD56-88BB-AE1B-C7F325A32E0A}"/>
                </a:ext>
              </a:extLst>
            </p:cNvPr>
            <p:cNvSpPr/>
            <p:nvPr/>
          </p:nvSpPr>
          <p:spPr>
            <a:xfrm>
              <a:off x="1725681" y="2782878"/>
              <a:ext cx="211975" cy="10595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5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16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</p:spTree>
    <p:extLst>
      <p:ext uri="{BB962C8B-B14F-4D97-AF65-F5344CB8AC3E}">
        <p14:creationId xmlns:p14="http://schemas.microsoft.com/office/powerpoint/2010/main" val="40377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A12823-61F3-D6E8-B43B-1B79FD027B86}"/>
              </a:ext>
            </a:extLst>
          </p:cNvPr>
          <p:cNvSpPr txBox="1"/>
          <p:nvPr/>
        </p:nvSpPr>
        <p:spPr>
          <a:xfrm>
            <a:off x="575567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: CUS_0x1699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D604F-0140-4113-8354-A72A205CFC3F}"/>
              </a:ext>
            </a:extLst>
          </p:cNvPr>
          <p:cNvSpPr/>
          <p:nvPr/>
        </p:nvSpPr>
        <p:spPr>
          <a:xfrm>
            <a:off x="0" y="1"/>
            <a:ext cx="12192000" cy="202516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 400"/>
              <a:ea typeface="SamsungOneKoreanOTF 40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83CB-522E-4E7A-A956-58332356BA9E}"/>
              </a:ext>
            </a:extLst>
          </p:cNvPr>
          <p:cNvGrpSpPr/>
          <p:nvPr/>
        </p:nvGrpSpPr>
        <p:grpSpPr>
          <a:xfrm>
            <a:off x="1918911" y="1537969"/>
            <a:ext cx="8545476" cy="528729"/>
            <a:chOff x="1823262" y="1140500"/>
            <a:chExt cx="8545476" cy="5287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B05F2E-D848-4C85-A919-83DB6851FDDB}"/>
                </a:ext>
              </a:extLst>
            </p:cNvPr>
            <p:cNvSpPr/>
            <p:nvPr/>
          </p:nvSpPr>
          <p:spPr>
            <a:xfrm>
              <a:off x="3410856" y="1140500"/>
              <a:ext cx="5287019" cy="505802"/>
            </a:xfrm>
            <a:prstGeom prst="rect">
              <a:avLst/>
            </a:prstGeom>
            <a:solidFill>
              <a:srgbClr val="008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3504A-CF51-4625-8E1F-B0342D831EEE}"/>
                </a:ext>
              </a:extLst>
            </p:cNvPr>
            <p:cNvSpPr txBox="1"/>
            <p:nvPr/>
          </p:nvSpPr>
          <p:spPr>
            <a:xfrm>
              <a:off x="1823262" y="1154412"/>
              <a:ext cx="8545476" cy="514817"/>
            </a:xfrm>
            <a:prstGeom prst="rect">
              <a:avLst/>
            </a:prstGeom>
            <a:noFill/>
          </p:spPr>
          <p:txBody>
            <a:bodyPr wrap="square" lIns="83119" tIns="41559" rIns="83119" bIns="4155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하나2.0 B" panose="020B0303000000000000" pitchFamily="50" charset="-127"/>
                  <a:ea typeface="하나2.0 B" panose="020B0303000000000000" pitchFamily="50" charset="-127"/>
                  <a:cs typeface="Samsung Sharp Sans Bold" pitchFamily="2" charset="0"/>
                </a:rPr>
                <a:t>신용등급 예측하기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C4B99-9C52-4572-9C74-99A8239379AF}"/>
              </a:ext>
            </a:extLst>
          </p:cNvPr>
          <p:cNvSpPr txBox="1"/>
          <p:nvPr/>
        </p:nvSpPr>
        <p:spPr>
          <a:xfrm>
            <a:off x="3010837" y="3116653"/>
            <a:ext cx="2989516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이름</a:t>
            </a:r>
            <a:r>
              <a:rPr lang="en-US" altLang="ko-KR" dirty="0">
                <a:solidFill>
                  <a:srgbClr val="AD9A5F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Oreskovicb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나이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29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직업: </a:t>
            </a:r>
            <a:r>
              <a:rPr lang="ko-KR" altLang="en-US" dirty="0"/>
              <a:t>변호사</a:t>
            </a:r>
            <a:endParaRPr lang="en-US" altLang="ko-KR" dirty="0"/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월급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en-US" altLang="ko-KR" dirty="0"/>
              <a:t>3704 USD</a:t>
            </a:r>
          </a:p>
          <a:p>
            <a:pPr>
              <a:buFont typeface="하나2.0 M" panose="020B0603000000000000" pitchFamily="50" charset="-127"/>
              <a:buChar char="▦"/>
            </a:pPr>
            <a:r>
              <a:rPr lang="ko-KR" altLang="en-US" dirty="0">
                <a:solidFill>
                  <a:srgbClr val="AD9A5F"/>
                </a:solidFill>
              </a:rPr>
              <a:t>신용거래 이력</a:t>
            </a:r>
            <a:r>
              <a:rPr lang="en-US" altLang="ko-KR" dirty="0">
                <a:solidFill>
                  <a:srgbClr val="AD9A5F"/>
                </a:solidFill>
              </a:rPr>
              <a:t>: </a:t>
            </a:r>
            <a:r>
              <a:rPr lang="ko-KR" altLang="en-US" dirty="0"/>
              <a:t>약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ACE39-0085-4403-A798-D6901B972218}"/>
              </a:ext>
            </a:extLst>
          </p:cNvPr>
          <p:cNvSpPr txBox="1"/>
          <p:nvPr/>
        </p:nvSpPr>
        <p:spPr>
          <a:xfrm>
            <a:off x="8642074" y="3116653"/>
            <a:ext cx="4577080" cy="2039850"/>
          </a:xfrm>
          <a:prstGeom prst="rect">
            <a:avLst/>
          </a:prstGeom>
          <a:noFill/>
        </p:spPr>
        <p:txBody>
          <a:bodyPr wrap="square" lIns="83119" tIns="41559" rIns="83119" bIns="41559" rtlCol="0">
            <a:spAutoFit/>
          </a:bodyPr>
          <a:lstStyle>
            <a:defPPr>
              <a:defRPr lang="ko-KR"/>
            </a:defPPr>
            <a:lvl1pPr marL="311696" lvl="0" indent="-311696" latinLnBrk="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kumimoji="0" sz="200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defRPr>
            </a:lvl1pPr>
          </a:lstStyle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이름</a:t>
            </a:r>
            <a:r>
              <a:rPr lang="en-US" altLang="ko-KR" sz="1800" dirty="0">
                <a:solidFill>
                  <a:srgbClr val="AD9A5F"/>
                </a:solidFill>
              </a:rPr>
              <a:t>: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Sabam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나이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28</a:t>
            </a:r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직업: </a:t>
            </a:r>
            <a:r>
              <a:rPr lang="ko-KR" altLang="en-US" sz="1800" dirty="0"/>
              <a:t>변호사</a:t>
            </a:r>
            <a:endParaRPr lang="en-US" altLang="ko-KR" sz="1800" dirty="0"/>
          </a:p>
          <a:p>
            <a:pPr lvl="0"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월급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en-US" altLang="ko-KR" sz="1800" dirty="0"/>
              <a:t>4976 USD</a:t>
            </a:r>
          </a:p>
          <a:p>
            <a:pPr>
              <a:buFont typeface="하나2.0 M" panose="020B0603000000000000" pitchFamily="50" charset="-127"/>
              <a:buChar char="▦"/>
              <a:defRPr/>
            </a:pPr>
            <a:r>
              <a:rPr lang="ko-KR" altLang="en-US" sz="1800" dirty="0">
                <a:solidFill>
                  <a:srgbClr val="AD9A5F"/>
                </a:solidFill>
              </a:rPr>
              <a:t>신용거래 이력</a:t>
            </a:r>
            <a:r>
              <a:rPr lang="en-US" altLang="ko-KR" sz="1800" dirty="0">
                <a:solidFill>
                  <a:srgbClr val="AD9A5F"/>
                </a:solidFill>
              </a:rPr>
              <a:t>: </a:t>
            </a:r>
            <a:r>
              <a:rPr lang="ko-KR" altLang="en-US" sz="1800" dirty="0"/>
              <a:t>약 </a:t>
            </a:r>
            <a:r>
              <a:rPr lang="en-US" altLang="ko-KR" sz="1800" dirty="0"/>
              <a:t>16</a:t>
            </a:r>
            <a:r>
              <a:rPr lang="ko-KR" altLang="en-US" sz="1800" dirty="0"/>
              <a:t>년</a:t>
            </a:r>
            <a:endParaRPr lang="en-US" altLang="ko-KR" sz="1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1AE1376-2AA8-4FB3-88AB-3FC148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4491"/>
            <a:ext cx="11430000" cy="541690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Customer Profile</a:t>
            </a:r>
            <a:r>
              <a:rPr lang="ko-KR" altLang="en-US" sz="2400" dirty="0">
                <a:latin typeface="하나2.0 B" panose="020B0303000000000000" pitchFamily="50" charset="-127"/>
                <a:ea typeface="하나2.0 B" panose="020B0303000000000000" pitchFamily="50" charset="-127"/>
                <a:cs typeface="Samsung Sharp Sans Bold" pitchFamily="2" charset="0"/>
              </a:rPr>
              <a:t>을 통한</a:t>
            </a:r>
          </a:p>
        </p:txBody>
      </p:sp>
      <p:pic>
        <p:nvPicPr>
          <p:cNvPr id="6" name="Picture 4" descr="Man Generic Detailed Outline icon">
            <a:extLst>
              <a:ext uri="{FF2B5EF4-FFF2-40B4-BE49-F238E27FC236}">
                <a16:creationId xmlns:a16="http://schemas.microsoft.com/office/drawing/2014/main" id="{7C0FCE4B-5E0C-A03F-3446-4623C4F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3" y="2999382"/>
            <a:ext cx="1880218" cy="1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man - Free people icons">
            <a:extLst>
              <a:ext uri="{FF2B5EF4-FFF2-40B4-BE49-F238E27FC236}">
                <a16:creationId xmlns:a16="http://schemas.microsoft.com/office/drawing/2014/main" id="{81CC949A-1CE7-21F4-5CAE-1AACF4B83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47041" y="3015642"/>
            <a:ext cx="1752442" cy="1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0E3F79-3571-6974-573A-55001867B869}"/>
              </a:ext>
            </a:extLst>
          </p:cNvPr>
          <p:cNvSpPr/>
          <p:nvPr/>
        </p:nvSpPr>
        <p:spPr>
          <a:xfrm>
            <a:off x="6191649" y="2637287"/>
            <a:ext cx="5313830" cy="292322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B4AFE2-16BD-7596-72E2-7EB8CFA6BD2C}"/>
              </a:ext>
            </a:extLst>
          </p:cNvPr>
          <p:cNvSpPr/>
          <p:nvPr/>
        </p:nvSpPr>
        <p:spPr>
          <a:xfrm>
            <a:off x="947041" y="5496157"/>
            <a:ext cx="4934637" cy="505802"/>
          </a:xfrm>
          <a:prstGeom prst="roundRect">
            <a:avLst>
              <a:gd name="adj" fmla="val 28521"/>
            </a:avLst>
          </a:prstGeom>
          <a:noFill/>
          <a:ln w="19050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Credit Score: </a:t>
            </a:r>
            <a:r>
              <a:rPr lang="en-US" altLang="ko-KR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Good</a:t>
            </a:r>
            <a:endParaRPr lang="en-US" altLang="ko-KR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8FED7-5E63-AA67-B56D-58F283591BC8}"/>
              </a:ext>
            </a:extLst>
          </p:cNvPr>
          <p:cNvSpPr txBox="1"/>
          <p:nvPr/>
        </p:nvSpPr>
        <p:spPr>
          <a:xfrm>
            <a:off x="328504" y="4982020"/>
            <a:ext cx="2989516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Samsung Sharp Sans Bold" pitchFamily="2" charset="0"/>
              </a:rPr>
              <a:t>고객 </a:t>
            </a:r>
            <a:r>
              <a:rPr lang="ko-KR" altLang="en-US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아이디</a:t>
            </a:r>
            <a:r>
              <a:rPr lang="en-US" altLang="ko-KR" sz="1200" dirty="0">
                <a:solidFill>
                  <a:srgbClr val="AAAAAA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: CUS_0x145a</a:t>
            </a:r>
          </a:p>
        </p:txBody>
      </p:sp>
    </p:spTree>
    <p:extLst>
      <p:ext uri="{BB962C8B-B14F-4D97-AF65-F5344CB8AC3E}">
        <p14:creationId xmlns:p14="http://schemas.microsoft.com/office/powerpoint/2010/main" val="2843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11142</Words>
  <Application>Microsoft Office PowerPoint</Application>
  <PresentationFormat>와이드스크린</PresentationFormat>
  <Paragraphs>1491</Paragraphs>
  <Slides>60</Slides>
  <Notes>53</Notes>
  <HiddenSlides>2</HiddenSlides>
  <MMClips>0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88" baseType="lpstr">
      <vt:lpstr>Courier New</vt:lpstr>
      <vt:lpstr>Söhne</vt:lpstr>
      <vt:lpstr>하나2.0 CM</vt:lpstr>
      <vt:lpstr>Merriweather</vt:lpstr>
      <vt:lpstr>Noto Sans Symbols</vt:lpstr>
      <vt:lpstr>Georgia</vt:lpstr>
      <vt:lpstr>docs-Calibri</vt:lpstr>
      <vt:lpstr>-apple-system</vt:lpstr>
      <vt:lpstr>SamsungOneKoreanOTF 300</vt:lpstr>
      <vt:lpstr>하나2.0 B</vt:lpstr>
      <vt:lpstr>맑은 고딕</vt:lpstr>
      <vt:lpstr>Arial</vt:lpstr>
      <vt:lpstr>Google Sans</vt:lpstr>
      <vt:lpstr>Roboto</vt:lpstr>
      <vt:lpstr>하나2.0 M</vt:lpstr>
      <vt:lpstr>하나2.0 H</vt:lpstr>
      <vt:lpstr>SamsungOne 400</vt:lpstr>
      <vt:lpstr>NotoSansKR</vt:lpstr>
      <vt:lpstr>SamsungOneKoreanOTF 700</vt:lpstr>
      <vt:lpstr>Samsung Sharp Sans Bold</vt:lpstr>
      <vt:lpstr>Verdana</vt:lpstr>
      <vt:lpstr>Slack-Lato</vt:lpstr>
      <vt:lpstr>하나2.0 R</vt:lpstr>
      <vt:lpstr>맑은 고딕</vt:lpstr>
      <vt:lpstr>montserrat</vt:lpstr>
      <vt:lpstr>하나2.0 L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Customer Profile을 통한</vt:lpstr>
      <vt:lpstr>Customer Profile을 통한</vt:lpstr>
      <vt:lpstr>Customer Profile을 통한</vt:lpstr>
      <vt:lpstr>Customer Profile을 통한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절차 - Gantt Chart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Customer Profile을 통한</vt:lpstr>
      <vt:lpstr>Customer Profile을 통한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하나로 H054</dc:creator>
  <cp:lastModifiedBy>하나로 H030</cp:lastModifiedBy>
  <cp:revision>40</cp:revision>
  <dcterms:created xsi:type="dcterms:W3CDTF">2023-08-06T01:12:46Z</dcterms:created>
  <dcterms:modified xsi:type="dcterms:W3CDTF">2023-08-07T04:29:52Z</dcterms:modified>
</cp:coreProperties>
</file>